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4.jpg" ContentType="image/jp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59" r:id="rId4"/>
    <p:sldId id="313" r:id="rId5"/>
    <p:sldId id="280" r:id="rId6"/>
    <p:sldId id="315" r:id="rId7"/>
    <p:sldId id="260" r:id="rId8"/>
    <p:sldId id="316" r:id="rId9"/>
    <p:sldId id="261" r:id="rId10"/>
    <p:sldId id="284" r:id="rId11"/>
    <p:sldId id="285" r:id="rId12"/>
    <p:sldId id="283" r:id="rId13"/>
    <p:sldId id="286" r:id="rId14"/>
    <p:sldId id="288" r:id="rId15"/>
    <p:sldId id="289" r:id="rId16"/>
    <p:sldId id="290" r:id="rId17"/>
    <p:sldId id="293" r:id="rId18"/>
    <p:sldId id="291" r:id="rId19"/>
    <p:sldId id="292" r:id="rId20"/>
    <p:sldId id="294" r:id="rId21"/>
    <p:sldId id="295" r:id="rId22"/>
    <p:sldId id="296" r:id="rId23"/>
    <p:sldId id="298" r:id="rId24"/>
    <p:sldId id="297" r:id="rId25"/>
    <p:sldId id="301" r:id="rId26"/>
    <p:sldId id="300" r:id="rId27"/>
    <p:sldId id="304" r:id="rId28"/>
    <p:sldId id="299" r:id="rId29"/>
    <p:sldId id="310" r:id="rId30"/>
    <p:sldId id="311" r:id="rId31"/>
    <p:sldId id="312" r:id="rId32"/>
    <p:sldId id="317" r:id="rId33"/>
    <p:sldId id="262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" id="{F33018B4-789D-493B-8D07-D3D715463F19}">
          <p14:sldIdLst>
            <p14:sldId id="256"/>
          </p14:sldIdLst>
        </p14:section>
        <p14:section name="目录页" id="{CCBAE01D-45C2-42E1-BBD2-93AC9DF7A696}">
          <p14:sldIdLst>
            <p14:sldId id="258"/>
          </p14:sldIdLst>
        </p14:section>
        <p14:section name="转场页" id="{F8A85420-9660-4199-8330-936DAB27C69B}">
          <p14:sldIdLst>
            <p14:sldId id="259"/>
            <p14:sldId id="313"/>
            <p14:sldId id="280"/>
            <p14:sldId id="315"/>
            <p14:sldId id="260"/>
            <p14:sldId id="316"/>
            <p14:sldId id="261"/>
            <p14:sldId id="284"/>
            <p14:sldId id="285"/>
            <p14:sldId id="283"/>
          </p14:sldIdLst>
        </p14:section>
        <p14:section name="内容页" id="{01B5BCCD-79B5-410C-8938-7A4A67D3490C}">
          <p14:sldIdLst>
            <p14:sldId id="286"/>
            <p14:sldId id="288"/>
            <p14:sldId id="289"/>
            <p14:sldId id="290"/>
            <p14:sldId id="293"/>
            <p14:sldId id="291"/>
            <p14:sldId id="292"/>
            <p14:sldId id="294"/>
            <p14:sldId id="295"/>
            <p14:sldId id="296"/>
            <p14:sldId id="298"/>
            <p14:sldId id="297"/>
            <p14:sldId id="301"/>
            <p14:sldId id="300"/>
            <p14:sldId id="304"/>
            <p14:sldId id="299"/>
            <p14:sldId id="310"/>
            <p14:sldId id="311"/>
            <p14:sldId id="312"/>
            <p14:sldId id="317"/>
            <p14:sldId id="262"/>
          </p14:sldIdLst>
        </p14:section>
        <p14:section name="结尾页" id="{94D5898C-2570-4C2D-8C62-5345F1D06823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FFFF"/>
    <a:srgbClr val="FAFAD2"/>
    <a:srgbClr val="455EAF"/>
    <a:srgbClr val="AAF0A6"/>
    <a:srgbClr val="BDF3F9"/>
    <a:srgbClr val="F8FEFE"/>
    <a:srgbClr val="FBFBFB"/>
    <a:srgbClr val="FF33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5814" autoAdjust="0"/>
  </p:normalViewPr>
  <p:slideViewPr>
    <p:cSldViewPr snapToGrid="0">
      <p:cViewPr varScale="1">
        <p:scale>
          <a:sx n="99" d="100"/>
          <a:sy n="99" d="100"/>
        </p:scale>
        <p:origin x="4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00.png>
</file>

<file path=ppt/media/image11.png>
</file>

<file path=ppt/media/image12.jpg>
</file>

<file path=ppt/media/image13.jpeg>
</file>

<file path=ppt/media/image14.jpg>
</file>

<file path=ppt/media/image14.png>
</file>

<file path=ppt/media/image15.gif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jpeg>
</file>

<file path=ppt/media/image23.png>
</file>

<file path=ppt/media/image24.jfif>
</file>

<file path=ppt/media/image24.png>
</file>

<file path=ppt/media/image25.jpeg>
</file>

<file path=ppt/media/image25.png>
</file>

<file path=ppt/media/image26.jf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fif>
</file>

<file path=ppt/media/image44.png>
</file>

<file path=ppt/media/image45.jfi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C8EF6-ADC3-4B6A-B42D-47D3ACF81F06}" type="datetimeFigureOut">
              <a:rPr lang="zh-CN" altLang="en-US" smtClean="0"/>
              <a:t>2024/6/6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AF4EA5-FAA9-48C3-94BB-8DC2CFBCDB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187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打个比方，下棋的时候， 你的目标是赢得一局比赛（回报），而非吃掉对方当前的一个棋子（奖励）。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F4EA5-FAA9-48C3-94BB-8DC2CFBCDBA5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280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假如我给你两个选项：第一，现在我立刻给你</a:t>
            </a:r>
            <a:r>
              <a:rPr lang="en-US" altLang="zh-CN" dirty="0"/>
              <a:t>100</a:t>
            </a:r>
            <a:r>
              <a:rPr lang="zh-CN" altLang="en-US" dirty="0"/>
              <a:t>元钱；第二，等一年后我给你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元钱。你选哪个？理性的人应该都会选现在得到</a:t>
            </a:r>
            <a:r>
              <a:rPr lang="en-US" altLang="zh-CN" dirty="0"/>
              <a:t>100</a:t>
            </a:r>
            <a:r>
              <a:rPr lang="zh-CN" altLang="en-US" dirty="0"/>
              <a:t>元钱。这是因为未来的不确定性很大，即使我现在答应明年给你</a:t>
            </a:r>
            <a:r>
              <a:rPr lang="en-US" altLang="zh-CN" dirty="0"/>
              <a:t>100</a:t>
            </a:r>
            <a:r>
              <a:rPr lang="zh-CN" altLang="en-US" dirty="0"/>
              <a:t>元，你也未必能拿到。大家都明白这个道理：明年得到</a:t>
            </a:r>
            <a:r>
              <a:rPr lang="en-US" altLang="zh-CN" dirty="0"/>
              <a:t>100</a:t>
            </a:r>
            <a:r>
              <a:rPr lang="zh-CN" altLang="en-US" dirty="0"/>
              <a:t>元不如现在立刻拿到</a:t>
            </a:r>
            <a:r>
              <a:rPr lang="en-US" altLang="zh-CN" dirty="0"/>
              <a:t>100</a:t>
            </a:r>
            <a:r>
              <a:rPr lang="zh-CN" altLang="en-US" dirty="0"/>
              <a:t>元。</a:t>
            </a:r>
            <a:endParaRPr lang="en-US" altLang="zh-CN" dirty="0"/>
          </a:p>
          <a:p>
            <a:r>
              <a:rPr lang="zh-CN" altLang="en-US" dirty="0"/>
              <a:t>要是换一个问题，现在我立刻给你</a:t>
            </a:r>
            <a:r>
              <a:rPr lang="en-US" altLang="zh-CN" dirty="0"/>
              <a:t>80</a:t>
            </a:r>
            <a:r>
              <a:rPr lang="zh-CN" altLang="en-US" dirty="0"/>
              <a:t>元钱，或者是明年我给你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元钱。你选哪一个？或许大家会做不同的选择，有的人愿意拿现在的</a:t>
            </a:r>
            <a:r>
              <a:rPr lang="en-US" altLang="zh-CN" dirty="0"/>
              <a:t>80</a:t>
            </a:r>
            <a:r>
              <a:rPr lang="zh-CN" altLang="en-US" dirty="0"/>
              <a:t>，有的人愿意等一年拿</a:t>
            </a:r>
            <a:r>
              <a:rPr lang="en-US" altLang="zh-CN" dirty="0"/>
              <a:t>100</a:t>
            </a:r>
            <a:r>
              <a:rPr lang="zh-CN" altLang="en-US" dirty="0"/>
              <a:t>。如果两种选择一样好，那么就意味着一年后的奖励的重要性只有今天的</a:t>
            </a:r>
            <a:r>
              <a:rPr lang="en-US" altLang="zh-CN" dirty="0"/>
              <a:t>γ = 0.8</a:t>
            </a:r>
            <a:r>
              <a:rPr lang="zh-CN" altLang="en-US" dirty="0"/>
              <a:t>倍。这里的</a:t>
            </a:r>
            <a:r>
              <a:rPr lang="en-US" altLang="zh-CN" dirty="0"/>
              <a:t>γ = 0.8</a:t>
            </a:r>
            <a:r>
              <a:rPr lang="zh-CN" altLang="en-US" dirty="0"/>
              <a:t>就是折扣率（</a:t>
            </a:r>
            <a:r>
              <a:rPr lang="en-US" altLang="zh-CN" dirty="0"/>
              <a:t>discount factor</a:t>
            </a:r>
            <a:r>
              <a:rPr lang="zh-CN" altLang="en-US" dirty="0"/>
              <a:t>）。这些例子都隐含奖励函数是平稳的。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F4EA5-FAA9-48C3-94BB-8DC2CFBCDBA5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976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假如我给你两个选项：第一，现在我立刻给你</a:t>
            </a:r>
            <a:r>
              <a:rPr lang="en-US" altLang="zh-CN" dirty="0"/>
              <a:t>100</a:t>
            </a:r>
            <a:r>
              <a:rPr lang="zh-CN" altLang="en-US" dirty="0"/>
              <a:t>元钱；第二，等一年后我给你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元钱。你选哪个？理性的人应该都会选现在得到</a:t>
            </a:r>
            <a:r>
              <a:rPr lang="en-US" altLang="zh-CN" dirty="0"/>
              <a:t>100</a:t>
            </a:r>
            <a:r>
              <a:rPr lang="zh-CN" altLang="en-US" dirty="0"/>
              <a:t>元钱。这是因为未来的不确定性很大，即使我现在答应明年给你</a:t>
            </a:r>
            <a:r>
              <a:rPr lang="en-US" altLang="zh-CN" dirty="0"/>
              <a:t>100</a:t>
            </a:r>
            <a:r>
              <a:rPr lang="zh-CN" altLang="en-US" dirty="0"/>
              <a:t>元，你也未必能拿到。大家都明白这个道理：明年得到</a:t>
            </a:r>
            <a:r>
              <a:rPr lang="en-US" altLang="zh-CN" dirty="0"/>
              <a:t>100</a:t>
            </a:r>
            <a:r>
              <a:rPr lang="zh-CN" altLang="en-US" dirty="0"/>
              <a:t>元不如现在立刻拿到</a:t>
            </a:r>
            <a:r>
              <a:rPr lang="en-US" altLang="zh-CN" dirty="0"/>
              <a:t>100</a:t>
            </a:r>
            <a:r>
              <a:rPr lang="zh-CN" altLang="en-US" dirty="0"/>
              <a:t>元。</a:t>
            </a:r>
            <a:endParaRPr lang="en-US" altLang="zh-CN" dirty="0"/>
          </a:p>
          <a:p>
            <a:r>
              <a:rPr lang="zh-CN" altLang="en-US" dirty="0"/>
              <a:t>要是换一个问题，现在我立刻给你</a:t>
            </a:r>
            <a:r>
              <a:rPr lang="en-US" altLang="zh-CN" dirty="0"/>
              <a:t>80</a:t>
            </a:r>
            <a:r>
              <a:rPr lang="zh-CN" altLang="en-US" dirty="0"/>
              <a:t>元钱，或者是明年我给你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元钱。你选哪一个？或许大家会做不同的选择，有的人愿意拿现在的</a:t>
            </a:r>
            <a:r>
              <a:rPr lang="en-US" altLang="zh-CN" dirty="0"/>
              <a:t>80</a:t>
            </a:r>
            <a:r>
              <a:rPr lang="zh-CN" altLang="en-US" dirty="0"/>
              <a:t>，有的人愿意等一年拿</a:t>
            </a:r>
            <a:r>
              <a:rPr lang="en-US" altLang="zh-CN" dirty="0"/>
              <a:t>100</a:t>
            </a:r>
            <a:r>
              <a:rPr lang="zh-CN" altLang="en-US" dirty="0"/>
              <a:t>。如果两种选择一样好，那么就意味着一年后的奖励的重要性只有今天的</a:t>
            </a:r>
            <a:r>
              <a:rPr lang="en-US" altLang="zh-CN" dirty="0"/>
              <a:t>γ = 0.8</a:t>
            </a:r>
            <a:r>
              <a:rPr lang="zh-CN" altLang="en-US" dirty="0"/>
              <a:t>倍。这里的</a:t>
            </a:r>
            <a:r>
              <a:rPr lang="en-US" altLang="zh-CN" dirty="0"/>
              <a:t>γ = 0.8</a:t>
            </a:r>
            <a:r>
              <a:rPr lang="zh-CN" altLang="en-US" dirty="0"/>
              <a:t>就是折扣率（</a:t>
            </a:r>
            <a:r>
              <a:rPr lang="en-US" altLang="zh-CN" dirty="0"/>
              <a:t>discount factor</a:t>
            </a:r>
            <a:r>
              <a:rPr lang="zh-CN" altLang="en-US" dirty="0"/>
              <a:t>）。这些例子都隐含奖励函数是平稳的。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F4EA5-FAA9-48C3-94BB-8DC2CFBCDBA5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7277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假如我给你两个选项：第一，现在我立刻给你</a:t>
            </a:r>
            <a:r>
              <a:rPr lang="en-US" altLang="zh-CN" dirty="0"/>
              <a:t>100</a:t>
            </a:r>
            <a:r>
              <a:rPr lang="zh-CN" altLang="en-US" dirty="0"/>
              <a:t>元钱；第二，等一年后我给你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元钱。你选哪个？理性的人应该都会选现在得到</a:t>
            </a:r>
            <a:r>
              <a:rPr lang="en-US" altLang="zh-CN" dirty="0"/>
              <a:t>100</a:t>
            </a:r>
            <a:r>
              <a:rPr lang="zh-CN" altLang="en-US" dirty="0"/>
              <a:t>元钱。这是因为未来的不确定性很大，即使我现在答应明年给你</a:t>
            </a:r>
            <a:r>
              <a:rPr lang="en-US" altLang="zh-CN" dirty="0"/>
              <a:t>100</a:t>
            </a:r>
            <a:r>
              <a:rPr lang="zh-CN" altLang="en-US" dirty="0"/>
              <a:t>元，你也未必能拿到。大家都明白这个道理：明年得到</a:t>
            </a:r>
            <a:r>
              <a:rPr lang="en-US" altLang="zh-CN" dirty="0"/>
              <a:t>100</a:t>
            </a:r>
            <a:r>
              <a:rPr lang="zh-CN" altLang="en-US" dirty="0"/>
              <a:t>元不如现在立刻拿到</a:t>
            </a:r>
            <a:r>
              <a:rPr lang="en-US" altLang="zh-CN" dirty="0"/>
              <a:t>100</a:t>
            </a:r>
            <a:r>
              <a:rPr lang="zh-CN" altLang="en-US" dirty="0"/>
              <a:t>元。</a:t>
            </a:r>
            <a:endParaRPr lang="en-US" altLang="zh-CN" dirty="0"/>
          </a:p>
          <a:p>
            <a:r>
              <a:rPr lang="zh-CN" altLang="en-US" dirty="0"/>
              <a:t>要是换一个问题，现在我立刻给你</a:t>
            </a:r>
            <a:r>
              <a:rPr lang="en-US" altLang="zh-CN" dirty="0"/>
              <a:t>80</a:t>
            </a:r>
            <a:r>
              <a:rPr lang="zh-CN" altLang="en-US" dirty="0"/>
              <a:t>元钱，或者是明年我给你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元钱。你选哪一个？或许大家会做不同的选择，有的人愿意拿现在的</a:t>
            </a:r>
            <a:r>
              <a:rPr lang="en-US" altLang="zh-CN" dirty="0"/>
              <a:t>80</a:t>
            </a:r>
            <a:r>
              <a:rPr lang="zh-CN" altLang="en-US" dirty="0"/>
              <a:t>，有的人愿意等一年拿</a:t>
            </a:r>
            <a:r>
              <a:rPr lang="en-US" altLang="zh-CN" dirty="0"/>
              <a:t>100</a:t>
            </a:r>
            <a:r>
              <a:rPr lang="zh-CN" altLang="en-US" dirty="0"/>
              <a:t>。如果两种选择一样好，那么就意味着一年后的奖励的重要性只有今天的</a:t>
            </a:r>
            <a:r>
              <a:rPr lang="en-US" altLang="zh-CN" dirty="0"/>
              <a:t>γ = 0.8</a:t>
            </a:r>
            <a:r>
              <a:rPr lang="zh-CN" altLang="en-US" dirty="0"/>
              <a:t>倍。这里的</a:t>
            </a:r>
            <a:r>
              <a:rPr lang="en-US" altLang="zh-CN" dirty="0"/>
              <a:t>γ = 0.8</a:t>
            </a:r>
            <a:r>
              <a:rPr lang="zh-CN" altLang="en-US" dirty="0"/>
              <a:t>就是折扣率（</a:t>
            </a:r>
            <a:r>
              <a:rPr lang="en-US" altLang="zh-CN" dirty="0"/>
              <a:t>discount factor</a:t>
            </a:r>
            <a:r>
              <a:rPr lang="zh-CN" altLang="en-US" dirty="0"/>
              <a:t>）。这些例子都隐含奖励函数是平稳的。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F4EA5-FAA9-48C3-94BB-8DC2CFBCDBA5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3048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假如我给你两个选项：第一，现在我立刻给你</a:t>
            </a:r>
            <a:r>
              <a:rPr lang="en-US" altLang="zh-CN" dirty="0"/>
              <a:t>100</a:t>
            </a:r>
            <a:r>
              <a:rPr lang="zh-CN" altLang="en-US" dirty="0"/>
              <a:t>元钱；第二，等一年后我给你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元钱。你选哪个？理性的人应该都会选现在得到</a:t>
            </a:r>
            <a:r>
              <a:rPr lang="en-US" altLang="zh-CN" dirty="0"/>
              <a:t>100</a:t>
            </a:r>
            <a:r>
              <a:rPr lang="zh-CN" altLang="en-US" dirty="0"/>
              <a:t>元钱。这是因为未来的不确定性很大，即使我现在答应明年给你</a:t>
            </a:r>
            <a:r>
              <a:rPr lang="en-US" altLang="zh-CN" dirty="0"/>
              <a:t>100</a:t>
            </a:r>
            <a:r>
              <a:rPr lang="zh-CN" altLang="en-US" dirty="0"/>
              <a:t>元，你也未必能拿到。大家都明白这个道理：明年得到</a:t>
            </a:r>
            <a:r>
              <a:rPr lang="en-US" altLang="zh-CN" dirty="0"/>
              <a:t>100</a:t>
            </a:r>
            <a:r>
              <a:rPr lang="zh-CN" altLang="en-US" dirty="0"/>
              <a:t>元不如现在立刻拿到</a:t>
            </a:r>
            <a:r>
              <a:rPr lang="en-US" altLang="zh-CN" dirty="0"/>
              <a:t>100</a:t>
            </a:r>
            <a:r>
              <a:rPr lang="zh-CN" altLang="en-US" dirty="0"/>
              <a:t>元。</a:t>
            </a:r>
            <a:endParaRPr lang="en-US" altLang="zh-CN" dirty="0"/>
          </a:p>
          <a:p>
            <a:r>
              <a:rPr lang="zh-CN" altLang="en-US" dirty="0"/>
              <a:t>要是换一个问题，现在我立刻给你</a:t>
            </a:r>
            <a:r>
              <a:rPr lang="en-US" altLang="zh-CN" dirty="0"/>
              <a:t>80</a:t>
            </a:r>
            <a:r>
              <a:rPr lang="zh-CN" altLang="en-US" dirty="0"/>
              <a:t>元钱，或者是明年我给你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元钱。你选哪一个？或许大家会做不同的选择，有的人愿意拿现在的</a:t>
            </a:r>
            <a:r>
              <a:rPr lang="en-US" altLang="zh-CN" dirty="0"/>
              <a:t>80</a:t>
            </a:r>
            <a:r>
              <a:rPr lang="zh-CN" altLang="en-US" dirty="0"/>
              <a:t>，有的人愿意等一年拿</a:t>
            </a:r>
            <a:r>
              <a:rPr lang="en-US" altLang="zh-CN" dirty="0"/>
              <a:t>100</a:t>
            </a:r>
            <a:r>
              <a:rPr lang="zh-CN" altLang="en-US" dirty="0"/>
              <a:t>。如果两种选择一样好，那么就意味着一年后的奖励的重要性只有今天的</a:t>
            </a:r>
            <a:r>
              <a:rPr lang="en-US" altLang="zh-CN" dirty="0"/>
              <a:t>γ = 0.8</a:t>
            </a:r>
            <a:r>
              <a:rPr lang="zh-CN" altLang="en-US" dirty="0"/>
              <a:t>倍。这里的</a:t>
            </a:r>
            <a:r>
              <a:rPr lang="en-US" altLang="zh-CN" dirty="0"/>
              <a:t>γ = 0.8</a:t>
            </a:r>
            <a:r>
              <a:rPr lang="zh-CN" altLang="en-US" dirty="0"/>
              <a:t>就是折扣率（</a:t>
            </a:r>
            <a:r>
              <a:rPr lang="en-US" altLang="zh-CN" dirty="0"/>
              <a:t>discount factor</a:t>
            </a:r>
            <a:r>
              <a:rPr lang="zh-CN" altLang="en-US" dirty="0"/>
              <a:t>）。这些例子都隐含奖励函数是平稳的。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F4EA5-FAA9-48C3-94BB-8DC2CFBCDBA5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583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假如我给你两个选项：第一，现在我立刻给你</a:t>
            </a:r>
            <a:r>
              <a:rPr lang="en-US" altLang="zh-CN" dirty="0"/>
              <a:t>100</a:t>
            </a:r>
            <a:r>
              <a:rPr lang="zh-CN" altLang="en-US" dirty="0"/>
              <a:t>元钱；第二，等一年后我给你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元钱。你选哪个？理性的人应该都会选现在得到</a:t>
            </a:r>
            <a:r>
              <a:rPr lang="en-US" altLang="zh-CN" dirty="0"/>
              <a:t>100</a:t>
            </a:r>
            <a:r>
              <a:rPr lang="zh-CN" altLang="en-US" dirty="0"/>
              <a:t>元钱。这是因为未来的不确定性很大，即使我现在答应明年给你</a:t>
            </a:r>
            <a:r>
              <a:rPr lang="en-US" altLang="zh-CN" dirty="0"/>
              <a:t>100</a:t>
            </a:r>
            <a:r>
              <a:rPr lang="zh-CN" altLang="en-US" dirty="0"/>
              <a:t>元，你也未必能拿到。大家都明白这个道理：明年得到</a:t>
            </a:r>
            <a:r>
              <a:rPr lang="en-US" altLang="zh-CN" dirty="0"/>
              <a:t>100</a:t>
            </a:r>
            <a:r>
              <a:rPr lang="zh-CN" altLang="en-US" dirty="0"/>
              <a:t>元不如现在立刻拿到</a:t>
            </a:r>
            <a:r>
              <a:rPr lang="en-US" altLang="zh-CN" dirty="0"/>
              <a:t>100</a:t>
            </a:r>
            <a:r>
              <a:rPr lang="zh-CN" altLang="en-US" dirty="0"/>
              <a:t>元。</a:t>
            </a:r>
            <a:endParaRPr lang="en-US" altLang="zh-CN" dirty="0"/>
          </a:p>
          <a:p>
            <a:r>
              <a:rPr lang="zh-CN" altLang="en-US" dirty="0"/>
              <a:t>要是换一个问题，现在我立刻给你</a:t>
            </a:r>
            <a:r>
              <a:rPr lang="en-US" altLang="zh-CN" dirty="0"/>
              <a:t>80</a:t>
            </a:r>
            <a:r>
              <a:rPr lang="zh-CN" altLang="en-US" dirty="0"/>
              <a:t>元钱，或者是明年我给你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元钱。你选哪一个？或许大家会做不同的选择，有的人愿意拿现在的</a:t>
            </a:r>
            <a:r>
              <a:rPr lang="en-US" altLang="zh-CN" dirty="0"/>
              <a:t>80</a:t>
            </a:r>
            <a:r>
              <a:rPr lang="zh-CN" altLang="en-US" dirty="0"/>
              <a:t>，有的人愿意等一年拿</a:t>
            </a:r>
            <a:r>
              <a:rPr lang="en-US" altLang="zh-CN" dirty="0"/>
              <a:t>100</a:t>
            </a:r>
            <a:r>
              <a:rPr lang="zh-CN" altLang="en-US" dirty="0"/>
              <a:t>。如果两种选择一样好，那么就意味着一年后的奖励的重要性只有今天的</a:t>
            </a:r>
            <a:r>
              <a:rPr lang="en-US" altLang="zh-CN" dirty="0"/>
              <a:t>γ = 0.8</a:t>
            </a:r>
            <a:r>
              <a:rPr lang="zh-CN" altLang="en-US" dirty="0"/>
              <a:t>倍。这里的</a:t>
            </a:r>
            <a:r>
              <a:rPr lang="en-US" altLang="zh-CN" dirty="0"/>
              <a:t>γ = 0.8</a:t>
            </a:r>
            <a:r>
              <a:rPr lang="zh-CN" altLang="en-US" dirty="0"/>
              <a:t>就是折扣率（</a:t>
            </a:r>
            <a:r>
              <a:rPr lang="en-US" altLang="zh-CN" dirty="0"/>
              <a:t>discount factor</a:t>
            </a:r>
            <a:r>
              <a:rPr lang="zh-CN" altLang="en-US" dirty="0"/>
              <a:t>）。这些例子都隐含奖励函数是平稳的。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F4EA5-FAA9-48C3-94BB-8DC2CFBCDBA5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8760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假如我给你两个选项：第一，现在我立刻给你</a:t>
            </a:r>
            <a:r>
              <a:rPr lang="en-US" altLang="zh-CN" dirty="0"/>
              <a:t>100</a:t>
            </a:r>
            <a:r>
              <a:rPr lang="zh-CN" altLang="en-US" dirty="0"/>
              <a:t>元钱；第二，等一年后我给你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元钱。你选哪个？理性的人应该都会选现在得到</a:t>
            </a:r>
            <a:r>
              <a:rPr lang="en-US" altLang="zh-CN" dirty="0"/>
              <a:t>100</a:t>
            </a:r>
            <a:r>
              <a:rPr lang="zh-CN" altLang="en-US" dirty="0"/>
              <a:t>元钱。这是因为未来的不确定性很大，即使我现在答应明年给你</a:t>
            </a:r>
            <a:r>
              <a:rPr lang="en-US" altLang="zh-CN" dirty="0"/>
              <a:t>100</a:t>
            </a:r>
            <a:r>
              <a:rPr lang="zh-CN" altLang="en-US" dirty="0"/>
              <a:t>元，你也未必能拿到。大家都明白这个道理：明年得到</a:t>
            </a:r>
            <a:r>
              <a:rPr lang="en-US" altLang="zh-CN" dirty="0"/>
              <a:t>100</a:t>
            </a:r>
            <a:r>
              <a:rPr lang="zh-CN" altLang="en-US" dirty="0"/>
              <a:t>元不如现在立刻拿到</a:t>
            </a:r>
            <a:r>
              <a:rPr lang="en-US" altLang="zh-CN" dirty="0"/>
              <a:t>100</a:t>
            </a:r>
            <a:r>
              <a:rPr lang="zh-CN" altLang="en-US" dirty="0"/>
              <a:t>元。</a:t>
            </a:r>
            <a:endParaRPr lang="en-US" altLang="zh-CN" dirty="0"/>
          </a:p>
          <a:p>
            <a:r>
              <a:rPr lang="zh-CN" altLang="en-US" dirty="0"/>
              <a:t>要是换一个问题，现在我立刻给你</a:t>
            </a:r>
            <a:r>
              <a:rPr lang="en-US" altLang="zh-CN" dirty="0"/>
              <a:t>80</a:t>
            </a:r>
            <a:r>
              <a:rPr lang="zh-CN" altLang="en-US" dirty="0"/>
              <a:t>元钱，或者是明年我给你</a:t>
            </a:r>
            <a:r>
              <a:rPr lang="en-US" altLang="zh-CN" dirty="0"/>
              <a:t>100</a:t>
            </a:r>
            <a:r>
              <a:rPr lang="zh-CN" altLang="en-US" dirty="0"/>
              <a:t>元钱。你选哪一个？或许大家会做不同的选择，有的人愿意拿现在的</a:t>
            </a:r>
            <a:r>
              <a:rPr lang="en-US" altLang="zh-CN" dirty="0"/>
              <a:t>80</a:t>
            </a:r>
            <a:r>
              <a:rPr lang="zh-CN" altLang="en-US" dirty="0"/>
              <a:t>，有的人愿意等一年拿</a:t>
            </a:r>
            <a:r>
              <a:rPr lang="en-US" altLang="zh-CN" dirty="0"/>
              <a:t>100</a:t>
            </a:r>
            <a:r>
              <a:rPr lang="zh-CN" altLang="en-US" dirty="0"/>
              <a:t>。如果两种选择一样好，那么就意味着一年后的奖励的重要性只有今天的</a:t>
            </a:r>
            <a:r>
              <a:rPr lang="en-US" altLang="zh-CN" dirty="0"/>
              <a:t>γ = 0.8</a:t>
            </a:r>
            <a:r>
              <a:rPr lang="zh-CN" altLang="en-US" dirty="0"/>
              <a:t>倍。这里的</a:t>
            </a:r>
            <a:r>
              <a:rPr lang="en-US" altLang="zh-CN" dirty="0"/>
              <a:t>γ = 0.8</a:t>
            </a:r>
            <a:r>
              <a:rPr lang="zh-CN" altLang="en-US" dirty="0"/>
              <a:t>就是折扣率（</a:t>
            </a:r>
            <a:r>
              <a:rPr lang="en-US" altLang="zh-CN" dirty="0"/>
              <a:t>discount factor</a:t>
            </a:r>
            <a:r>
              <a:rPr lang="zh-CN" altLang="en-US" dirty="0"/>
              <a:t>）。这些例子都隐含奖励函数是平稳的。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F4EA5-FAA9-48C3-94BB-8DC2CFBCDBA5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130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建筑的摆设布局&#10;&#10;描述已自动生成">
            <a:extLst>
              <a:ext uri="{FF2B5EF4-FFF2-40B4-BE49-F238E27FC236}">
                <a16:creationId xmlns:a16="http://schemas.microsoft.com/office/drawing/2014/main" id="{8572CAE0-621D-4D0B-B76A-1C3BC246B9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7" t="3002" r="8496" b="885"/>
          <a:stretch/>
        </p:blipFill>
        <p:spPr>
          <a:xfrm>
            <a:off x="-15196" y="-1730473"/>
            <a:ext cx="12207196" cy="4941122"/>
          </a:xfrm>
          <a:custGeom>
            <a:avLst/>
            <a:gdLst>
              <a:gd name="connsiteX0" fmla="*/ 0 w 12192001"/>
              <a:gd name="connsiteY0" fmla="*/ 0 h 4808263"/>
              <a:gd name="connsiteX1" fmla="*/ 12192001 w 12192001"/>
              <a:gd name="connsiteY1" fmla="*/ 0 h 4808263"/>
              <a:gd name="connsiteX2" fmla="*/ 12192001 w 12192001"/>
              <a:gd name="connsiteY2" fmla="*/ 4065909 h 4808263"/>
              <a:gd name="connsiteX3" fmla="*/ 11473467 w 12192001"/>
              <a:gd name="connsiteY3" fmla="*/ 4248888 h 4808263"/>
              <a:gd name="connsiteX4" fmla="*/ 6095999 w 12192001"/>
              <a:gd name="connsiteY4" fmla="*/ 4808263 h 4808263"/>
              <a:gd name="connsiteX5" fmla="*/ 718531 w 12192001"/>
              <a:gd name="connsiteY5" fmla="*/ 4248888 h 4808263"/>
              <a:gd name="connsiteX6" fmla="*/ 0 w 12192001"/>
              <a:gd name="connsiteY6" fmla="*/ 4065910 h 4808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4808263">
                <a:moveTo>
                  <a:pt x="0" y="0"/>
                </a:moveTo>
                <a:lnTo>
                  <a:pt x="12192001" y="0"/>
                </a:lnTo>
                <a:lnTo>
                  <a:pt x="12192001" y="4065909"/>
                </a:lnTo>
                <a:lnTo>
                  <a:pt x="11473467" y="4248888"/>
                </a:lnTo>
                <a:cubicBezTo>
                  <a:pt x="9938438" y="4602048"/>
                  <a:pt x="8087935" y="4808263"/>
                  <a:pt x="6095999" y="4808263"/>
                </a:cubicBezTo>
                <a:cubicBezTo>
                  <a:pt x="4104064" y="4808263"/>
                  <a:pt x="2253561" y="4602048"/>
                  <a:pt x="718531" y="4248888"/>
                </a:cubicBezTo>
                <a:lnTo>
                  <a:pt x="0" y="4065910"/>
                </a:lnTo>
                <a:close/>
              </a:path>
            </a:pathLst>
          </a:cu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306483B3-443D-4E92-9EF0-872B7E8578C6}"/>
              </a:ext>
            </a:extLst>
          </p:cNvPr>
          <p:cNvSpPr/>
          <p:nvPr userDrawn="1"/>
        </p:nvSpPr>
        <p:spPr>
          <a:xfrm>
            <a:off x="-15195" y="-64008"/>
            <a:ext cx="12207196" cy="3330885"/>
          </a:xfrm>
          <a:custGeom>
            <a:avLst/>
            <a:gdLst>
              <a:gd name="connsiteX0" fmla="*/ 0 w 12207196"/>
              <a:gd name="connsiteY0" fmla="*/ 0 h 3330885"/>
              <a:gd name="connsiteX1" fmla="*/ 12207196 w 12207196"/>
              <a:gd name="connsiteY1" fmla="*/ 0 h 3330885"/>
              <a:gd name="connsiteX2" fmla="*/ 12207196 w 12207196"/>
              <a:gd name="connsiteY2" fmla="*/ 2598310 h 3330885"/>
              <a:gd name="connsiteX3" fmla="*/ 11479780 w 12207196"/>
              <a:gd name="connsiteY3" fmla="*/ 2780385 h 3330885"/>
              <a:gd name="connsiteX4" fmla="*/ 6095610 w 12207196"/>
              <a:gd name="connsiteY4" fmla="*/ 3330885 h 3330885"/>
              <a:gd name="connsiteX5" fmla="*/ 711439 w 12207196"/>
              <a:gd name="connsiteY5" fmla="*/ 2780385 h 3330885"/>
              <a:gd name="connsiteX6" fmla="*/ 0 w 12207196"/>
              <a:gd name="connsiteY6" fmla="*/ 2602310 h 333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7196" h="3330885">
                <a:moveTo>
                  <a:pt x="0" y="0"/>
                </a:moveTo>
                <a:lnTo>
                  <a:pt x="12207196" y="0"/>
                </a:lnTo>
                <a:lnTo>
                  <a:pt x="12207196" y="2598310"/>
                </a:lnTo>
                <a:lnTo>
                  <a:pt x="11479780" y="2780385"/>
                </a:lnTo>
                <a:cubicBezTo>
                  <a:pt x="9942838" y="3127942"/>
                  <a:pt x="8090029" y="3330885"/>
                  <a:pt x="6095610" y="3330885"/>
                </a:cubicBezTo>
                <a:cubicBezTo>
                  <a:pt x="4101192" y="3330885"/>
                  <a:pt x="2248382" y="3127942"/>
                  <a:pt x="711439" y="2780385"/>
                </a:cubicBezTo>
                <a:lnTo>
                  <a:pt x="0" y="2602310"/>
                </a:lnTo>
                <a:close/>
              </a:path>
            </a:pathLst>
          </a:custGeom>
          <a:solidFill>
            <a:srgbClr val="33468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0" name="图片 9" descr="蓝色的标志&#10;&#10;描述已自动生成">
            <a:extLst>
              <a:ext uri="{FF2B5EF4-FFF2-40B4-BE49-F238E27FC236}">
                <a16:creationId xmlns:a16="http://schemas.microsoft.com/office/drawing/2014/main" id="{915624EB-64D9-4F52-B834-956F39151B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830" y="501121"/>
            <a:ext cx="2042340" cy="2045368"/>
          </a:xfrm>
          <a:prstGeom prst="rect">
            <a:avLst/>
          </a:prstGeom>
        </p:spPr>
      </p:pic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D7B45B5F-943C-4D6B-93C1-973AB5B30D52}"/>
              </a:ext>
            </a:extLst>
          </p:cNvPr>
          <p:cNvSpPr/>
          <p:nvPr userDrawn="1"/>
        </p:nvSpPr>
        <p:spPr>
          <a:xfrm>
            <a:off x="-15196" y="2431030"/>
            <a:ext cx="12207196" cy="834935"/>
          </a:xfrm>
          <a:custGeom>
            <a:avLst/>
            <a:gdLst>
              <a:gd name="connsiteX0" fmla="*/ 12207196 w 12207196"/>
              <a:gd name="connsiteY0" fmla="*/ 0 h 834935"/>
              <a:gd name="connsiteX1" fmla="*/ 12207196 w 12207196"/>
              <a:gd name="connsiteY1" fmla="*/ 93417 h 834935"/>
              <a:gd name="connsiteX2" fmla="*/ 11827130 w 12207196"/>
              <a:gd name="connsiteY2" fmla="*/ 204727 h 834935"/>
              <a:gd name="connsiteX3" fmla="*/ 6111196 w 12207196"/>
              <a:gd name="connsiteY3" fmla="*/ 834935 h 834935"/>
              <a:gd name="connsiteX4" fmla="*/ 395263 w 12207196"/>
              <a:gd name="connsiteY4" fmla="*/ 204727 h 834935"/>
              <a:gd name="connsiteX5" fmla="*/ 0 w 12207196"/>
              <a:gd name="connsiteY5" fmla="*/ 88966 h 834935"/>
              <a:gd name="connsiteX6" fmla="*/ 0 w 12207196"/>
              <a:gd name="connsiteY6" fmla="*/ 3232 h 834935"/>
              <a:gd name="connsiteX7" fmla="*/ 147629 w 12207196"/>
              <a:gd name="connsiteY7" fmla="*/ 49990 h 834935"/>
              <a:gd name="connsiteX8" fmla="*/ 6098496 w 12207196"/>
              <a:gd name="connsiteY8" fmla="*/ 745397 h 834935"/>
              <a:gd name="connsiteX9" fmla="*/ 12049362 w 12207196"/>
              <a:gd name="connsiteY9" fmla="*/ 49990 h 83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7196" h="834935">
                <a:moveTo>
                  <a:pt x="12207196" y="0"/>
                </a:moveTo>
                <a:lnTo>
                  <a:pt x="12207196" y="93417"/>
                </a:lnTo>
                <a:lnTo>
                  <a:pt x="11827130" y="204727"/>
                </a:lnTo>
                <a:cubicBezTo>
                  <a:pt x="10364295" y="594102"/>
                  <a:pt x="8343407" y="834935"/>
                  <a:pt x="6111196" y="834935"/>
                </a:cubicBezTo>
                <a:cubicBezTo>
                  <a:pt x="3878985" y="834935"/>
                  <a:pt x="1858098" y="594102"/>
                  <a:pt x="395263" y="204727"/>
                </a:cubicBezTo>
                <a:lnTo>
                  <a:pt x="0" y="88966"/>
                </a:lnTo>
                <a:lnTo>
                  <a:pt x="0" y="3232"/>
                </a:lnTo>
                <a:lnTo>
                  <a:pt x="147629" y="49990"/>
                </a:lnTo>
                <a:cubicBezTo>
                  <a:pt x="1624995" y="477503"/>
                  <a:pt x="3744211" y="745397"/>
                  <a:pt x="6098496" y="745397"/>
                </a:cubicBezTo>
                <a:cubicBezTo>
                  <a:pt x="8452781" y="745397"/>
                  <a:pt x="10571997" y="477503"/>
                  <a:pt x="12049362" y="49990"/>
                </a:cubicBezTo>
                <a:close/>
              </a:path>
            </a:pathLst>
          </a:custGeom>
          <a:gradFill flip="none" rotWithShape="1">
            <a:gsLst>
              <a:gs pos="78000">
                <a:srgbClr val="2E3F76"/>
              </a:gs>
              <a:gs pos="0">
                <a:srgbClr val="455EAF">
                  <a:alpha val="15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56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0DFD0D8-ED27-48E4-9923-C2351D734FEB}"/>
              </a:ext>
            </a:extLst>
          </p:cNvPr>
          <p:cNvSpPr/>
          <p:nvPr userDrawn="1"/>
        </p:nvSpPr>
        <p:spPr>
          <a:xfrm>
            <a:off x="0" y="6420886"/>
            <a:ext cx="10463349" cy="33963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D98BAB7-E1D0-4B29-B548-D38ADB6D8584}"/>
              </a:ext>
            </a:extLst>
          </p:cNvPr>
          <p:cNvSpPr/>
          <p:nvPr userDrawn="1"/>
        </p:nvSpPr>
        <p:spPr>
          <a:xfrm>
            <a:off x="11303727" y="6420885"/>
            <a:ext cx="888273" cy="33963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0E20D5A-3BA8-490E-B64E-FE2E7651363E}"/>
              </a:ext>
            </a:extLst>
          </p:cNvPr>
          <p:cNvSpPr/>
          <p:nvPr userDrawn="1"/>
        </p:nvSpPr>
        <p:spPr>
          <a:xfrm>
            <a:off x="1588902" y="896654"/>
            <a:ext cx="1060309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682E65F-6FDE-426A-956C-54FCFE7B9870}"/>
              </a:ext>
            </a:extLst>
          </p:cNvPr>
          <p:cNvSpPr/>
          <p:nvPr userDrawn="1"/>
        </p:nvSpPr>
        <p:spPr>
          <a:xfrm>
            <a:off x="0" y="6518365"/>
            <a:ext cx="10463349" cy="33963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BBA6A90-4CA1-4BE9-A5A6-6E705850A07B}"/>
              </a:ext>
            </a:extLst>
          </p:cNvPr>
          <p:cNvSpPr/>
          <p:nvPr userDrawn="1"/>
        </p:nvSpPr>
        <p:spPr>
          <a:xfrm>
            <a:off x="11303727" y="6518364"/>
            <a:ext cx="888273" cy="33963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ACDC80D4-F4A0-4E23-93A6-1F5858ECB90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63349" y="6420885"/>
            <a:ext cx="840378" cy="437115"/>
          </a:xfrm>
          <a:prstGeom prst="rect">
            <a:avLst/>
          </a:prstGeom>
        </p:spPr>
        <p:txBody>
          <a:bodyPr lIns="0" tIns="0" rIns="0" bIns="0" anchor="ctr" anchorCtr="1"/>
          <a:lstStyle>
            <a:lvl1pPr marL="0" indent="0">
              <a:buNone/>
              <a:defRPr>
                <a:solidFill>
                  <a:schemeClr val="tx1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r>
              <a:rPr lang="zh-CN" altLang="en-US" dirty="0"/>
              <a:t>页码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2DBCC49E-2B30-4AED-A19F-22AD798B9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8902" y="462688"/>
            <a:ext cx="3541363" cy="38779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>
              <a:buNone/>
              <a:defRPr b="1">
                <a:solidFill>
                  <a:schemeClr val="accent4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10" name="图片 9" descr="徽标&#10;&#10;描述已自动生成">
            <a:extLst>
              <a:ext uri="{FF2B5EF4-FFF2-40B4-BE49-F238E27FC236}">
                <a16:creationId xmlns:a16="http://schemas.microsoft.com/office/drawing/2014/main" id="{D94A7C3B-56E2-4479-BF5C-54149AB033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66" y="152933"/>
            <a:ext cx="1094390" cy="109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788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建筑的摆设布局&#10;&#10;描述已自动生成">
            <a:extLst>
              <a:ext uri="{FF2B5EF4-FFF2-40B4-BE49-F238E27FC236}">
                <a16:creationId xmlns:a16="http://schemas.microsoft.com/office/drawing/2014/main" id="{8572CAE0-621D-4D0B-B76A-1C3BC246B9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7" t="3002" r="8496" b="885"/>
          <a:stretch/>
        </p:blipFill>
        <p:spPr>
          <a:xfrm>
            <a:off x="-15196" y="-1730473"/>
            <a:ext cx="12207196" cy="4941122"/>
          </a:xfrm>
          <a:custGeom>
            <a:avLst/>
            <a:gdLst>
              <a:gd name="connsiteX0" fmla="*/ 0 w 12192001"/>
              <a:gd name="connsiteY0" fmla="*/ 0 h 4808263"/>
              <a:gd name="connsiteX1" fmla="*/ 12192001 w 12192001"/>
              <a:gd name="connsiteY1" fmla="*/ 0 h 4808263"/>
              <a:gd name="connsiteX2" fmla="*/ 12192001 w 12192001"/>
              <a:gd name="connsiteY2" fmla="*/ 4065909 h 4808263"/>
              <a:gd name="connsiteX3" fmla="*/ 11473467 w 12192001"/>
              <a:gd name="connsiteY3" fmla="*/ 4248888 h 4808263"/>
              <a:gd name="connsiteX4" fmla="*/ 6095999 w 12192001"/>
              <a:gd name="connsiteY4" fmla="*/ 4808263 h 4808263"/>
              <a:gd name="connsiteX5" fmla="*/ 718531 w 12192001"/>
              <a:gd name="connsiteY5" fmla="*/ 4248888 h 4808263"/>
              <a:gd name="connsiteX6" fmla="*/ 0 w 12192001"/>
              <a:gd name="connsiteY6" fmla="*/ 4065910 h 4808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4808263">
                <a:moveTo>
                  <a:pt x="0" y="0"/>
                </a:moveTo>
                <a:lnTo>
                  <a:pt x="12192001" y="0"/>
                </a:lnTo>
                <a:lnTo>
                  <a:pt x="12192001" y="4065909"/>
                </a:lnTo>
                <a:lnTo>
                  <a:pt x="11473467" y="4248888"/>
                </a:lnTo>
                <a:cubicBezTo>
                  <a:pt x="9938438" y="4602048"/>
                  <a:pt x="8087935" y="4808263"/>
                  <a:pt x="6095999" y="4808263"/>
                </a:cubicBezTo>
                <a:cubicBezTo>
                  <a:pt x="4104064" y="4808263"/>
                  <a:pt x="2253561" y="4602048"/>
                  <a:pt x="718531" y="4248888"/>
                </a:cubicBezTo>
                <a:lnTo>
                  <a:pt x="0" y="4065910"/>
                </a:lnTo>
                <a:close/>
              </a:path>
            </a:pathLst>
          </a:cu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306483B3-443D-4E92-9EF0-872B7E8578C6}"/>
              </a:ext>
            </a:extLst>
          </p:cNvPr>
          <p:cNvSpPr/>
          <p:nvPr userDrawn="1"/>
        </p:nvSpPr>
        <p:spPr>
          <a:xfrm>
            <a:off x="-15195" y="-64008"/>
            <a:ext cx="12207196" cy="3330885"/>
          </a:xfrm>
          <a:custGeom>
            <a:avLst/>
            <a:gdLst>
              <a:gd name="connsiteX0" fmla="*/ 0 w 12207196"/>
              <a:gd name="connsiteY0" fmla="*/ 0 h 3330885"/>
              <a:gd name="connsiteX1" fmla="*/ 12207196 w 12207196"/>
              <a:gd name="connsiteY1" fmla="*/ 0 h 3330885"/>
              <a:gd name="connsiteX2" fmla="*/ 12207196 w 12207196"/>
              <a:gd name="connsiteY2" fmla="*/ 2598310 h 3330885"/>
              <a:gd name="connsiteX3" fmla="*/ 11479780 w 12207196"/>
              <a:gd name="connsiteY3" fmla="*/ 2780385 h 3330885"/>
              <a:gd name="connsiteX4" fmla="*/ 6095610 w 12207196"/>
              <a:gd name="connsiteY4" fmla="*/ 3330885 h 3330885"/>
              <a:gd name="connsiteX5" fmla="*/ 711439 w 12207196"/>
              <a:gd name="connsiteY5" fmla="*/ 2780385 h 3330885"/>
              <a:gd name="connsiteX6" fmla="*/ 0 w 12207196"/>
              <a:gd name="connsiteY6" fmla="*/ 2602310 h 333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7196" h="3330885">
                <a:moveTo>
                  <a:pt x="0" y="0"/>
                </a:moveTo>
                <a:lnTo>
                  <a:pt x="12207196" y="0"/>
                </a:lnTo>
                <a:lnTo>
                  <a:pt x="12207196" y="2598310"/>
                </a:lnTo>
                <a:lnTo>
                  <a:pt x="11479780" y="2780385"/>
                </a:lnTo>
                <a:cubicBezTo>
                  <a:pt x="9942838" y="3127942"/>
                  <a:pt x="8090029" y="3330885"/>
                  <a:pt x="6095610" y="3330885"/>
                </a:cubicBezTo>
                <a:cubicBezTo>
                  <a:pt x="4101192" y="3330885"/>
                  <a:pt x="2248382" y="3127942"/>
                  <a:pt x="711439" y="2780385"/>
                </a:cubicBezTo>
                <a:lnTo>
                  <a:pt x="0" y="2602310"/>
                </a:lnTo>
                <a:close/>
              </a:path>
            </a:pathLst>
          </a:custGeom>
          <a:solidFill>
            <a:srgbClr val="33468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0" name="图片 9" descr="蓝色的标志&#10;&#10;描述已自动生成">
            <a:extLst>
              <a:ext uri="{FF2B5EF4-FFF2-40B4-BE49-F238E27FC236}">
                <a16:creationId xmlns:a16="http://schemas.microsoft.com/office/drawing/2014/main" id="{915624EB-64D9-4F52-B834-956F39151B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830" y="501121"/>
            <a:ext cx="2042340" cy="2045368"/>
          </a:xfrm>
          <a:prstGeom prst="rect">
            <a:avLst/>
          </a:prstGeom>
        </p:spPr>
      </p:pic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D7B45B5F-943C-4D6B-93C1-973AB5B30D52}"/>
              </a:ext>
            </a:extLst>
          </p:cNvPr>
          <p:cNvSpPr/>
          <p:nvPr userDrawn="1"/>
        </p:nvSpPr>
        <p:spPr>
          <a:xfrm>
            <a:off x="-15196" y="2431030"/>
            <a:ext cx="12207196" cy="834935"/>
          </a:xfrm>
          <a:custGeom>
            <a:avLst/>
            <a:gdLst>
              <a:gd name="connsiteX0" fmla="*/ 12207196 w 12207196"/>
              <a:gd name="connsiteY0" fmla="*/ 0 h 834935"/>
              <a:gd name="connsiteX1" fmla="*/ 12207196 w 12207196"/>
              <a:gd name="connsiteY1" fmla="*/ 93417 h 834935"/>
              <a:gd name="connsiteX2" fmla="*/ 11827130 w 12207196"/>
              <a:gd name="connsiteY2" fmla="*/ 204727 h 834935"/>
              <a:gd name="connsiteX3" fmla="*/ 6111196 w 12207196"/>
              <a:gd name="connsiteY3" fmla="*/ 834935 h 834935"/>
              <a:gd name="connsiteX4" fmla="*/ 395263 w 12207196"/>
              <a:gd name="connsiteY4" fmla="*/ 204727 h 834935"/>
              <a:gd name="connsiteX5" fmla="*/ 0 w 12207196"/>
              <a:gd name="connsiteY5" fmla="*/ 88966 h 834935"/>
              <a:gd name="connsiteX6" fmla="*/ 0 w 12207196"/>
              <a:gd name="connsiteY6" fmla="*/ 3232 h 834935"/>
              <a:gd name="connsiteX7" fmla="*/ 147629 w 12207196"/>
              <a:gd name="connsiteY7" fmla="*/ 49990 h 834935"/>
              <a:gd name="connsiteX8" fmla="*/ 6098496 w 12207196"/>
              <a:gd name="connsiteY8" fmla="*/ 745397 h 834935"/>
              <a:gd name="connsiteX9" fmla="*/ 12049362 w 12207196"/>
              <a:gd name="connsiteY9" fmla="*/ 49990 h 83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7196" h="834935">
                <a:moveTo>
                  <a:pt x="12207196" y="0"/>
                </a:moveTo>
                <a:lnTo>
                  <a:pt x="12207196" y="93417"/>
                </a:lnTo>
                <a:lnTo>
                  <a:pt x="11827130" y="204727"/>
                </a:lnTo>
                <a:cubicBezTo>
                  <a:pt x="10364295" y="594102"/>
                  <a:pt x="8343407" y="834935"/>
                  <a:pt x="6111196" y="834935"/>
                </a:cubicBezTo>
                <a:cubicBezTo>
                  <a:pt x="3878985" y="834935"/>
                  <a:pt x="1858098" y="594102"/>
                  <a:pt x="395263" y="204727"/>
                </a:cubicBezTo>
                <a:lnTo>
                  <a:pt x="0" y="88966"/>
                </a:lnTo>
                <a:lnTo>
                  <a:pt x="0" y="3232"/>
                </a:lnTo>
                <a:lnTo>
                  <a:pt x="147629" y="49990"/>
                </a:lnTo>
                <a:cubicBezTo>
                  <a:pt x="1624995" y="477503"/>
                  <a:pt x="3744211" y="745397"/>
                  <a:pt x="6098496" y="745397"/>
                </a:cubicBezTo>
                <a:cubicBezTo>
                  <a:pt x="8452781" y="745397"/>
                  <a:pt x="10571997" y="477503"/>
                  <a:pt x="12049362" y="49990"/>
                </a:cubicBezTo>
                <a:close/>
              </a:path>
            </a:pathLst>
          </a:custGeom>
          <a:gradFill flip="none" rotWithShape="1">
            <a:gsLst>
              <a:gs pos="78000">
                <a:srgbClr val="2E3F76"/>
              </a:gs>
              <a:gs pos="0">
                <a:srgbClr val="455EAF">
                  <a:alpha val="15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011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建筑的摆设布局&#10;&#10;描述已自动生成">
            <a:extLst>
              <a:ext uri="{FF2B5EF4-FFF2-40B4-BE49-F238E27FC236}">
                <a16:creationId xmlns:a16="http://schemas.microsoft.com/office/drawing/2014/main" id="{79A8AE9B-D281-44ED-B5E7-87FEDA93BC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t="-37587" r="8362" b="501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8A8DA10-556D-47AD-A4EB-6F7A0D24E651}"/>
              </a:ext>
            </a:extLst>
          </p:cNvPr>
          <p:cNvSpPr/>
          <p:nvPr userDrawn="1"/>
        </p:nvSpPr>
        <p:spPr>
          <a:xfrm>
            <a:off x="0" y="6350609"/>
            <a:ext cx="12192000" cy="33963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B6A525-0520-4F01-954A-CF7133595F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93813" y="3762375"/>
            <a:ext cx="9678987" cy="8223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4000">
                <a:solidFill>
                  <a:srgbClr val="00000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8648024-7AAB-42F5-BC93-5193A2F368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9269" y="4849267"/>
            <a:ext cx="3648075" cy="47942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FontTx/>
              <a:buNone/>
              <a:defRPr lang="zh-CN" altLang="en-US" sz="2400" smtClean="0">
                <a:solidFill>
                  <a:schemeClr val="accent4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  <a:lvl2pPr>
              <a:defRPr lang="zh-CN" altLang="en-US" smtClean="0">
                <a:solidFill>
                  <a:srgbClr val="334681"/>
                </a:solidFill>
                <a:latin typeface="思源宋体 CN Heavy" panose="02010600030101010101" charset="-122"/>
                <a:ea typeface="思源宋体 CN Heavy" panose="02010600030101010101" charset="-122"/>
              </a:defRPr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145AC1E-EDFF-4690-9DFC-6D65D0238147}"/>
              </a:ext>
            </a:extLst>
          </p:cNvPr>
          <p:cNvSpPr/>
          <p:nvPr userDrawn="1"/>
        </p:nvSpPr>
        <p:spPr>
          <a:xfrm>
            <a:off x="0" y="6520426"/>
            <a:ext cx="12192000" cy="33963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蓝色的标志&#10;&#10;描述已自动生成">
            <a:extLst>
              <a:ext uri="{FF2B5EF4-FFF2-40B4-BE49-F238E27FC236}">
                <a16:creationId xmlns:a16="http://schemas.microsoft.com/office/drawing/2014/main" id="{BCF4F714-7A3F-461B-B037-E29A168A8D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830" y="1383632"/>
            <a:ext cx="2042340" cy="204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70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建筑的摆设布局&#10;&#10;描述已自动生成">
            <a:extLst>
              <a:ext uri="{FF2B5EF4-FFF2-40B4-BE49-F238E27FC236}">
                <a16:creationId xmlns:a16="http://schemas.microsoft.com/office/drawing/2014/main" id="{79A8AE9B-D281-44ED-B5E7-87FEDA93BC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t="-37587" r="8362" b="501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8A8DA10-556D-47AD-A4EB-6F7A0D24E651}"/>
              </a:ext>
            </a:extLst>
          </p:cNvPr>
          <p:cNvSpPr/>
          <p:nvPr userDrawn="1"/>
        </p:nvSpPr>
        <p:spPr>
          <a:xfrm>
            <a:off x="0" y="6350609"/>
            <a:ext cx="12192000" cy="33963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B6A525-0520-4F01-954A-CF7133595F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93813" y="3762375"/>
            <a:ext cx="9678987" cy="8223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4000">
                <a:solidFill>
                  <a:srgbClr val="00000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8648024-7AAB-42F5-BC93-5193A2F368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9269" y="4849267"/>
            <a:ext cx="3648075" cy="47942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FontTx/>
              <a:buNone/>
              <a:defRPr lang="zh-CN" altLang="en-US" sz="2400" smtClean="0">
                <a:solidFill>
                  <a:schemeClr val="accent4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  <a:lvl2pPr>
              <a:defRPr lang="zh-CN" altLang="en-US" smtClean="0">
                <a:solidFill>
                  <a:srgbClr val="334681"/>
                </a:solidFill>
                <a:latin typeface="思源宋体 CN Heavy" panose="02010600030101010101" charset="-122"/>
                <a:ea typeface="思源宋体 CN Heavy" panose="02010600030101010101" charset="-122"/>
              </a:defRPr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145AC1E-EDFF-4690-9DFC-6D65D0238147}"/>
              </a:ext>
            </a:extLst>
          </p:cNvPr>
          <p:cNvSpPr/>
          <p:nvPr userDrawn="1"/>
        </p:nvSpPr>
        <p:spPr>
          <a:xfrm>
            <a:off x="0" y="6520426"/>
            <a:ext cx="12192000" cy="33963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蓝色的标志&#10;&#10;描述已自动生成">
            <a:extLst>
              <a:ext uri="{FF2B5EF4-FFF2-40B4-BE49-F238E27FC236}">
                <a16:creationId xmlns:a16="http://schemas.microsoft.com/office/drawing/2014/main" id="{BCF4F714-7A3F-461B-B037-E29A168A8D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830" y="1383632"/>
            <a:ext cx="2042340" cy="204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40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A66ADCC1-50E1-40DD-9E4C-0F64F6DD1637}"/>
              </a:ext>
            </a:extLst>
          </p:cNvPr>
          <p:cNvSpPr txBox="1"/>
          <p:nvPr userDrawn="1"/>
        </p:nvSpPr>
        <p:spPr>
          <a:xfrm>
            <a:off x="8867954" y="1022194"/>
            <a:ext cx="1328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accent4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目录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C559B2D-C918-452C-8875-E3E3658834EF}"/>
              </a:ext>
            </a:extLst>
          </p:cNvPr>
          <p:cNvSpPr/>
          <p:nvPr userDrawn="1"/>
        </p:nvSpPr>
        <p:spPr>
          <a:xfrm>
            <a:off x="10035396" y="1086567"/>
            <a:ext cx="2156604" cy="4917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FF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CONTENT</a:t>
            </a:r>
            <a:endParaRPr lang="zh-CN" altLang="en-US" sz="2800" dirty="0">
              <a:solidFill>
                <a:srgbClr val="FFFF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0397343-782C-4F64-AF00-532B8789A1BD}"/>
              </a:ext>
            </a:extLst>
          </p:cNvPr>
          <p:cNvGrpSpPr/>
          <p:nvPr userDrawn="1"/>
        </p:nvGrpSpPr>
        <p:grpSpPr>
          <a:xfrm>
            <a:off x="6953795" y="1948090"/>
            <a:ext cx="3633306" cy="1079656"/>
            <a:chOff x="7166415" y="2279786"/>
            <a:chExt cx="3633306" cy="1079656"/>
          </a:xfrm>
        </p:grpSpPr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DDCD14-C558-49DD-85A0-4C3E7ED456D9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7582988" y="2529841"/>
              <a:ext cx="594363" cy="73587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49BFF310-8777-4921-B077-D13E807B152F}"/>
                </a:ext>
              </a:extLst>
            </p:cNvPr>
            <p:cNvSpPr txBox="1"/>
            <p:nvPr userDrawn="1"/>
          </p:nvSpPr>
          <p:spPr>
            <a:xfrm>
              <a:off x="7166415" y="2279786"/>
              <a:ext cx="83314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4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01</a:t>
              </a:r>
              <a:endParaRPr lang="zh-CN" altLang="en-US" sz="4000" dirty="0">
                <a:solidFill>
                  <a:schemeClr val="accent4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933A194-87C7-4297-A84D-CD6FE520D105}"/>
                </a:ext>
              </a:extLst>
            </p:cNvPr>
            <p:cNvSpPr txBox="1"/>
            <p:nvPr userDrawn="1"/>
          </p:nvSpPr>
          <p:spPr>
            <a:xfrm>
              <a:off x="7899769" y="2897777"/>
              <a:ext cx="28999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solidFill>
                  <a:srgbClr val="33468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5D523AB2-F774-4CF4-80D4-8DACBED66895}"/>
              </a:ext>
            </a:extLst>
          </p:cNvPr>
          <p:cNvGrpSpPr/>
          <p:nvPr userDrawn="1"/>
        </p:nvGrpSpPr>
        <p:grpSpPr>
          <a:xfrm>
            <a:off x="6953795" y="3042399"/>
            <a:ext cx="1010936" cy="967124"/>
            <a:chOff x="7166415" y="2298590"/>
            <a:chExt cx="1010936" cy="967124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9FB7F27C-F7B7-4D47-9C79-69F44458ECD9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7582988" y="2529841"/>
              <a:ext cx="594363" cy="735873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EA5EF7BA-EBC0-4982-90BF-AD40CBA2AB83}"/>
                </a:ext>
              </a:extLst>
            </p:cNvPr>
            <p:cNvSpPr txBox="1"/>
            <p:nvPr userDrawn="1"/>
          </p:nvSpPr>
          <p:spPr>
            <a:xfrm>
              <a:off x="7166415" y="2298590"/>
              <a:ext cx="83314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4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02</a:t>
              </a:r>
              <a:endParaRPr lang="zh-CN" altLang="en-US" sz="4000" dirty="0">
                <a:solidFill>
                  <a:schemeClr val="accent4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ADC7C7D-6C0F-41F3-BB07-1CD94565F2C0}"/>
              </a:ext>
            </a:extLst>
          </p:cNvPr>
          <p:cNvGrpSpPr/>
          <p:nvPr userDrawn="1"/>
        </p:nvGrpSpPr>
        <p:grpSpPr>
          <a:xfrm>
            <a:off x="6953794" y="4101794"/>
            <a:ext cx="1010937" cy="983234"/>
            <a:chOff x="7166414" y="2282480"/>
            <a:chExt cx="1010937" cy="983234"/>
          </a:xfrm>
        </p:grpSpPr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83A3E24C-D416-4F94-BC17-C13D92346A69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7582988" y="2529841"/>
              <a:ext cx="594363" cy="735873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E99893B3-1ECB-45C1-9FE9-5FC99AEF168A}"/>
                </a:ext>
              </a:extLst>
            </p:cNvPr>
            <p:cNvSpPr txBox="1"/>
            <p:nvPr userDrawn="1"/>
          </p:nvSpPr>
          <p:spPr>
            <a:xfrm>
              <a:off x="7166414" y="2282480"/>
              <a:ext cx="83314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4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03</a:t>
              </a:r>
              <a:endParaRPr lang="zh-CN" altLang="en-US" sz="4000" dirty="0">
                <a:solidFill>
                  <a:schemeClr val="accent4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id="{340EDE0B-B349-4631-A9F4-272711408944}"/>
              </a:ext>
            </a:extLst>
          </p:cNvPr>
          <p:cNvSpPr/>
          <p:nvPr userDrawn="1"/>
        </p:nvSpPr>
        <p:spPr>
          <a:xfrm>
            <a:off x="8719444" y="1086567"/>
            <a:ext cx="148510" cy="4917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3822AD72-00C2-4558-80ED-FE22C9E8BC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67548" y="2475206"/>
            <a:ext cx="3296287" cy="6401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34" name="文本占位符 33">
            <a:extLst>
              <a:ext uri="{FF2B5EF4-FFF2-40B4-BE49-F238E27FC236}">
                <a16:creationId xmlns:a16="http://schemas.microsoft.com/office/drawing/2014/main" id="{327721F6-859D-4968-8DD2-221C03352B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67548" y="3545955"/>
            <a:ext cx="3296287" cy="6401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35" name="文本占位符 34">
            <a:extLst>
              <a:ext uri="{FF2B5EF4-FFF2-40B4-BE49-F238E27FC236}">
                <a16:creationId xmlns:a16="http://schemas.microsoft.com/office/drawing/2014/main" id="{933F2AA6-A058-434C-95C0-D92832303C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67547" y="4616704"/>
            <a:ext cx="3296287" cy="6401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6" name="图片 35" descr="蓝色的标志&#10;&#10;描述已自动生成">
            <a:extLst>
              <a:ext uri="{FF2B5EF4-FFF2-40B4-BE49-F238E27FC236}">
                <a16:creationId xmlns:a16="http://schemas.microsoft.com/office/drawing/2014/main" id="{9C27AFE6-EBE8-4FA0-AB1D-F714DE4562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69" r="-2015"/>
          <a:stretch/>
        </p:blipFill>
        <p:spPr>
          <a:xfrm>
            <a:off x="-41863" y="135949"/>
            <a:ext cx="5136635" cy="6557818"/>
          </a:xfrm>
          <a:prstGeom prst="rect">
            <a:avLst/>
          </a:prstGeom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ABE0ED33-DD9F-4789-9889-CFA122FC897F}"/>
              </a:ext>
            </a:extLst>
          </p:cNvPr>
          <p:cNvGrpSpPr/>
          <p:nvPr userDrawn="1"/>
        </p:nvGrpSpPr>
        <p:grpSpPr>
          <a:xfrm>
            <a:off x="6953794" y="5240237"/>
            <a:ext cx="1010937" cy="983234"/>
            <a:chOff x="7166414" y="2282480"/>
            <a:chExt cx="1010937" cy="983234"/>
          </a:xfrm>
        </p:grpSpPr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0C325AEC-08D3-4489-8B75-CDA5348E574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7582988" y="2529841"/>
              <a:ext cx="594363" cy="735873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D0EB8B0-18A0-4485-B66B-6F0C70EB8CAA}"/>
                </a:ext>
              </a:extLst>
            </p:cNvPr>
            <p:cNvSpPr txBox="1"/>
            <p:nvPr userDrawn="1"/>
          </p:nvSpPr>
          <p:spPr>
            <a:xfrm>
              <a:off x="7166414" y="2282480"/>
              <a:ext cx="83314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4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04</a:t>
              </a:r>
              <a:endParaRPr lang="zh-CN" altLang="en-US" sz="4000" dirty="0">
                <a:solidFill>
                  <a:schemeClr val="accent4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8A0F9DCF-F9F3-460F-A1AF-158B3D0E5B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67547" y="5755147"/>
            <a:ext cx="3296287" cy="6401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3271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 descr="建筑的摆设布局&#10;&#10;描述已自动生成">
            <a:extLst>
              <a:ext uri="{FF2B5EF4-FFF2-40B4-BE49-F238E27FC236}">
                <a16:creationId xmlns:a16="http://schemas.microsoft.com/office/drawing/2014/main" id="{16B387C0-A29C-4981-894A-5E8D4A6FFE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t="-37587" r="8362" b="501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11222A4-4A4A-417F-A400-182ED5EC4956}"/>
              </a:ext>
            </a:extLst>
          </p:cNvPr>
          <p:cNvSpPr txBox="1"/>
          <p:nvPr userDrawn="1"/>
        </p:nvSpPr>
        <p:spPr>
          <a:xfrm>
            <a:off x="5005503" y="1224323"/>
            <a:ext cx="2180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2"/>
                    </a:gs>
                  </a:gsLst>
                  <a:lin ang="5400000" scaled="1"/>
                </a:gradFill>
              </a:rPr>
              <a:t>CONTANT</a:t>
            </a:r>
            <a:endParaRPr lang="zh-CN" altLang="en-US" sz="24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/>
                  </a:gs>
                </a:gsLst>
                <a:lin ang="5400000" scaled="1"/>
              </a:gra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BFC4830-4B14-4C58-9434-54E78C596B4B}"/>
              </a:ext>
            </a:extLst>
          </p:cNvPr>
          <p:cNvSpPr txBox="1"/>
          <p:nvPr userDrawn="1"/>
        </p:nvSpPr>
        <p:spPr>
          <a:xfrm>
            <a:off x="4956406" y="486229"/>
            <a:ext cx="22791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kern="1200" dirty="0">
                <a:gradFill>
                  <a:gsLst>
                    <a:gs pos="0">
                      <a:schemeClr val="accent6"/>
                    </a:gs>
                    <a:gs pos="91000">
                      <a:schemeClr val="accent4"/>
                    </a:gs>
                  </a:gsLst>
                  <a:lin ang="5400000" scaled="1"/>
                </a:gra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rPr>
              <a:t>目录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0A8BB3C5-E4E2-434E-B707-1DC12BD8710E}"/>
              </a:ext>
            </a:extLst>
          </p:cNvPr>
          <p:cNvSpPr/>
          <p:nvPr userDrawn="1"/>
        </p:nvSpPr>
        <p:spPr>
          <a:xfrm>
            <a:off x="1064970" y="2590800"/>
            <a:ext cx="2133600" cy="3469341"/>
          </a:xfrm>
          <a:prstGeom prst="roundRect">
            <a:avLst/>
          </a:prstGeom>
          <a:noFill/>
          <a:ln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  <a:tileRect/>
            </a:gradFill>
          </a:ln>
          <a:effectLst>
            <a:outerShdw blurRad="635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E97580E3-5B3F-4870-A5B2-35DD04B0659C}"/>
              </a:ext>
            </a:extLst>
          </p:cNvPr>
          <p:cNvSpPr/>
          <p:nvPr userDrawn="1"/>
        </p:nvSpPr>
        <p:spPr>
          <a:xfrm>
            <a:off x="3701167" y="2590800"/>
            <a:ext cx="2133600" cy="3469341"/>
          </a:xfrm>
          <a:prstGeom prst="roundRect">
            <a:avLst/>
          </a:prstGeom>
          <a:noFill/>
          <a:ln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  <a:tileRect/>
            </a:gradFill>
          </a:ln>
          <a:effectLst>
            <a:outerShdw blurRad="635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52C328AC-30B5-42BD-B6DF-554C12CC232A}"/>
              </a:ext>
            </a:extLst>
          </p:cNvPr>
          <p:cNvSpPr/>
          <p:nvPr userDrawn="1"/>
        </p:nvSpPr>
        <p:spPr>
          <a:xfrm>
            <a:off x="6337364" y="2590800"/>
            <a:ext cx="2133600" cy="3469341"/>
          </a:xfrm>
          <a:prstGeom prst="roundRect">
            <a:avLst/>
          </a:prstGeom>
          <a:noFill/>
          <a:ln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  <a:tileRect/>
            </a:gradFill>
          </a:ln>
          <a:effectLst>
            <a:outerShdw blurRad="635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1644555C-482B-4BE1-8980-7D579873BF37}"/>
              </a:ext>
            </a:extLst>
          </p:cNvPr>
          <p:cNvSpPr/>
          <p:nvPr userDrawn="1"/>
        </p:nvSpPr>
        <p:spPr>
          <a:xfrm>
            <a:off x="8973561" y="2590800"/>
            <a:ext cx="2133600" cy="3469341"/>
          </a:xfrm>
          <a:prstGeom prst="roundRect">
            <a:avLst/>
          </a:prstGeom>
          <a:noFill/>
          <a:ln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  <a:tileRect/>
            </a:gradFill>
          </a:ln>
          <a:effectLst>
            <a:outerShdw blurRad="635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06A24097-E959-4534-B97E-B6AEA09578B1}"/>
              </a:ext>
            </a:extLst>
          </p:cNvPr>
          <p:cNvCxnSpPr>
            <a:cxnSpLocks/>
          </p:cNvCxnSpPr>
          <p:nvPr userDrawn="1"/>
        </p:nvCxnSpPr>
        <p:spPr>
          <a:xfrm>
            <a:off x="7390181" y="1082842"/>
            <a:ext cx="1368808" cy="0"/>
          </a:xfrm>
          <a:prstGeom prst="line">
            <a:avLst/>
          </a:prstGeom>
          <a:ln cap="rnd">
            <a:gradFill flip="none" rotWithShape="1">
              <a:gsLst>
                <a:gs pos="65000">
                  <a:schemeClr val="accent4"/>
                </a:gs>
                <a:gs pos="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10800000" scaled="1"/>
              <a:tileRect/>
            </a:gra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AA5E6ECD-025B-4B2A-8E65-C5D8E84CE195}"/>
              </a:ext>
            </a:extLst>
          </p:cNvPr>
          <p:cNvCxnSpPr>
            <a:cxnSpLocks/>
          </p:cNvCxnSpPr>
          <p:nvPr userDrawn="1"/>
        </p:nvCxnSpPr>
        <p:spPr>
          <a:xfrm>
            <a:off x="3455469" y="1082842"/>
            <a:ext cx="1410642" cy="0"/>
          </a:xfrm>
          <a:prstGeom prst="line">
            <a:avLst/>
          </a:prstGeom>
          <a:ln cap="rnd">
            <a:gradFill flip="none" rotWithShape="1">
              <a:gsLst>
                <a:gs pos="35000">
                  <a:schemeClr val="accent4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10800000" scaled="1"/>
              <a:tileRect/>
            </a:gra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7556FF69-7FB2-4AC6-859F-B635CA2F19B5}"/>
              </a:ext>
            </a:extLst>
          </p:cNvPr>
          <p:cNvSpPr/>
          <p:nvPr userDrawn="1"/>
        </p:nvSpPr>
        <p:spPr>
          <a:xfrm>
            <a:off x="1711315" y="2170345"/>
            <a:ext cx="840910" cy="84091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1016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BC80422-9846-4FEB-BD72-F2599B3EC0B9}"/>
              </a:ext>
            </a:extLst>
          </p:cNvPr>
          <p:cNvSpPr txBox="1"/>
          <p:nvPr userDrawn="1"/>
        </p:nvSpPr>
        <p:spPr>
          <a:xfrm>
            <a:off x="1754102" y="2236857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FFFF"/>
                </a:solidFill>
              </a:rPr>
              <a:t>01</a:t>
            </a:r>
            <a:endParaRPr lang="zh-CN" altLang="en-US" sz="4000" b="1" dirty="0">
              <a:solidFill>
                <a:srgbClr val="FFFFFF"/>
              </a:solidFill>
            </a:endParaRP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E189648B-2266-403C-9F81-2A19EB7492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903" y="3154970"/>
            <a:ext cx="1213733" cy="457806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TITLE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1593BE9D-EC6F-4BE5-B96E-C79F4F8E35E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61038" y="3773253"/>
            <a:ext cx="1541462" cy="10890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Enter your text here. Enter your text here. Enter your text here. Enter your text here.</a:t>
            </a:r>
          </a:p>
          <a:p>
            <a:pPr lvl="0"/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4FF8BB62-D9C4-49B4-A095-3B1B733A0485}"/>
              </a:ext>
            </a:extLst>
          </p:cNvPr>
          <p:cNvSpPr/>
          <p:nvPr userDrawn="1"/>
        </p:nvSpPr>
        <p:spPr>
          <a:xfrm>
            <a:off x="4347512" y="2170345"/>
            <a:ext cx="840910" cy="84091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1016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D7BB5BC-6D39-4362-80FB-48487FA7DC25}"/>
              </a:ext>
            </a:extLst>
          </p:cNvPr>
          <p:cNvSpPr txBox="1"/>
          <p:nvPr userDrawn="1"/>
        </p:nvSpPr>
        <p:spPr>
          <a:xfrm>
            <a:off x="4390299" y="2236857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4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02</a:t>
            </a:r>
            <a:endParaRPr lang="zh-CN" altLang="en-US" sz="4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894E4C86-3963-4946-BAC6-1C64D9A7C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97235" y="3773254"/>
            <a:ext cx="1541462" cy="10890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lang="en-US" altLang="zh-CN" sz="12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Enter your text here. Enter your text here. Enter your text here. Enter your text here.</a:t>
            </a:r>
          </a:p>
          <a:p>
            <a:pPr lvl="0"/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A4DEA271-9ED0-449C-B0C2-E9905146C5AD}"/>
              </a:ext>
            </a:extLst>
          </p:cNvPr>
          <p:cNvSpPr/>
          <p:nvPr userDrawn="1"/>
        </p:nvSpPr>
        <p:spPr>
          <a:xfrm>
            <a:off x="6983709" y="2170345"/>
            <a:ext cx="840910" cy="84091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1016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966BAEE-C8BA-4003-90B5-49473CDBDBF8}"/>
              </a:ext>
            </a:extLst>
          </p:cNvPr>
          <p:cNvSpPr txBox="1"/>
          <p:nvPr userDrawn="1"/>
        </p:nvSpPr>
        <p:spPr>
          <a:xfrm>
            <a:off x="7026496" y="2236857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4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03</a:t>
            </a:r>
            <a:endParaRPr lang="zh-CN" altLang="en-US" sz="4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7" name="文本占位符 36">
            <a:extLst>
              <a:ext uri="{FF2B5EF4-FFF2-40B4-BE49-F238E27FC236}">
                <a16:creationId xmlns:a16="http://schemas.microsoft.com/office/drawing/2014/main" id="{659EF122-125A-421E-BE55-B55988162B4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33432" y="3773254"/>
            <a:ext cx="1541462" cy="10890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lang="en-US" altLang="zh-CN" sz="12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Enter your text here. Enter your text here. Enter your text here. Enter your text here.</a:t>
            </a:r>
          </a:p>
          <a:p>
            <a:pPr lvl="0"/>
            <a:endParaRPr lang="zh-CN" altLang="en-US" dirty="0"/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533FDC7F-EA12-4E14-92FA-53215A6709B6}"/>
              </a:ext>
            </a:extLst>
          </p:cNvPr>
          <p:cNvSpPr/>
          <p:nvPr userDrawn="1"/>
        </p:nvSpPr>
        <p:spPr>
          <a:xfrm>
            <a:off x="9619906" y="2170345"/>
            <a:ext cx="840910" cy="84091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1016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0374D50C-B9EE-4218-ACE5-BFD1ACE23F8B}"/>
              </a:ext>
            </a:extLst>
          </p:cNvPr>
          <p:cNvSpPr txBox="1"/>
          <p:nvPr userDrawn="1"/>
        </p:nvSpPr>
        <p:spPr>
          <a:xfrm>
            <a:off x="9662693" y="2236857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914400" rtl="0" eaLnBrk="1" latinLnBrk="0" hangingPunct="1"/>
            <a:r>
              <a:rPr lang="en-US" altLang="zh-CN" sz="4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04</a:t>
            </a:r>
            <a:endParaRPr lang="zh-CN" altLang="en-US" sz="4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2" name="文本占位符 41">
            <a:extLst>
              <a:ext uri="{FF2B5EF4-FFF2-40B4-BE49-F238E27FC236}">
                <a16:creationId xmlns:a16="http://schemas.microsoft.com/office/drawing/2014/main" id="{1AD562E8-0043-4E6C-93AF-518D09D5CB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69629" y="3773254"/>
            <a:ext cx="1541462" cy="10890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lang="en-US" altLang="zh-CN" sz="12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Enter your text here. Enter your text here. Enter your text here. Enter your text here.</a:t>
            </a:r>
          </a:p>
          <a:p>
            <a:pPr lvl="0"/>
            <a:endParaRPr lang="zh-CN" altLang="en-US" dirty="0"/>
          </a:p>
        </p:txBody>
      </p:sp>
      <p:sp>
        <p:nvSpPr>
          <p:cNvPr id="51" name="文本占位符 50">
            <a:extLst>
              <a:ext uri="{FF2B5EF4-FFF2-40B4-BE49-F238E27FC236}">
                <a16:creationId xmlns:a16="http://schemas.microsoft.com/office/drawing/2014/main" id="{A4D843D0-6855-4595-8185-2193DDE0E77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1100" y="3154970"/>
            <a:ext cx="1213733" cy="457806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TITLE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52" name="文本占位符 51">
            <a:extLst>
              <a:ext uri="{FF2B5EF4-FFF2-40B4-BE49-F238E27FC236}">
                <a16:creationId xmlns:a16="http://schemas.microsoft.com/office/drawing/2014/main" id="{06124DBE-9DF8-4EE2-B11F-260CDF1758F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97297" y="3154970"/>
            <a:ext cx="1213733" cy="457806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TITLE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53" name="文本占位符 52">
            <a:extLst>
              <a:ext uri="{FF2B5EF4-FFF2-40B4-BE49-F238E27FC236}">
                <a16:creationId xmlns:a16="http://schemas.microsoft.com/office/drawing/2014/main" id="{897176A0-7141-4FC2-A1FF-3ABF0D8EE1B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433494" y="3154970"/>
            <a:ext cx="1213733" cy="457806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TITLE</a:t>
            </a:r>
            <a:endParaRPr lang="zh-CN" altLang="en-US" dirty="0"/>
          </a:p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3900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8">
          <p15:clr>
            <a:srgbClr val="FBAE40"/>
          </p15:clr>
        </p15:guide>
        <p15:guide id="4" pos="7242">
          <p15:clr>
            <a:srgbClr val="FBAE40"/>
          </p15:clr>
        </p15:guide>
        <p15:guide id="5" orient="horz" pos="346">
          <p15:clr>
            <a:srgbClr val="FBAE40"/>
          </p15:clr>
        </p15:guide>
        <p15:guide id="6" orient="horz" pos="397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建筑的摆设布局&#10;&#10;描述已自动生成">
            <a:extLst>
              <a:ext uri="{FF2B5EF4-FFF2-40B4-BE49-F238E27FC236}">
                <a16:creationId xmlns:a16="http://schemas.microsoft.com/office/drawing/2014/main" id="{68DF39C9-E86E-486C-A2E0-6585911AD4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t="3002" r="8362" b="501"/>
          <a:stretch/>
        </p:blipFill>
        <p:spPr>
          <a:xfrm>
            <a:off x="-1" y="2030505"/>
            <a:ext cx="12192001" cy="48274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F8652EE-15CA-4349-8ABC-3EAEC0A0F891}"/>
              </a:ext>
            </a:extLst>
          </p:cNvPr>
          <p:cNvSpPr txBox="1"/>
          <p:nvPr userDrawn="1"/>
        </p:nvSpPr>
        <p:spPr>
          <a:xfrm>
            <a:off x="4545105" y="1443317"/>
            <a:ext cx="328808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9900" dirty="0">
                <a:gradFill>
                  <a:gsLst>
                    <a:gs pos="0">
                      <a:schemeClr val="accent4"/>
                    </a:gs>
                    <a:gs pos="68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01</a:t>
            </a:r>
            <a:endParaRPr lang="zh-CN" altLang="en-US" sz="19900" dirty="0">
              <a:gradFill>
                <a:gsLst>
                  <a:gs pos="0">
                    <a:schemeClr val="accent4"/>
                  </a:gs>
                  <a:gs pos="68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670D22-ED4D-41D8-BDA8-19A61B8E8F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49648" y="2995931"/>
            <a:ext cx="6492704" cy="1231900"/>
          </a:xfrm>
          <a:prstGeom prst="rect">
            <a:avLst/>
          </a:prstGeom>
        </p:spPr>
        <p:txBody>
          <a:bodyPr lIns="0" tIns="0" rIns="0" bIns="0" anchor="ctr" anchorCtr="1">
            <a:noAutofit/>
          </a:bodyPr>
          <a:lstStyle>
            <a:lvl1pPr marL="0" indent="0">
              <a:buNone/>
              <a:defRPr sz="6000">
                <a:solidFill>
                  <a:schemeClr val="accent5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C381C5D1-A6BA-4EAC-8F8A-6DD333C46A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49648" y="3893666"/>
            <a:ext cx="6492704" cy="519263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思源宋体 CN ExtraLight" panose="02020200000000000000" pitchFamily="18" charset="-122"/>
                <a:ea typeface="思源宋体 CN ExtraLight" panose="02020200000000000000" pitchFamily="18" charset="-122"/>
              </a:defRPr>
            </a:lvl1pPr>
          </a:lstStyle>
          <a:p>
            <a:pPr lvl="0"/>
            <a:endParaRPr lang="en-US" altLang="zh-CN" dirty="0"/>
          </a:p>
        </p:txBody>
      </p:sp>
      <p:pic>
        <p:nvPicPr>
          <p:cNvPr id="3" name="图片 2" descr="文本, 徽标&#10;&#10;中度可信度描述已自动生成">
            <a:extLst>
              <a:ext uri="{FF2B5EF4-FFF2-40B4-BE49-F238E27FC236}">
                <a16:creationId xmlns:a16="http://schemas.microsoft.com/office/drawing/2014/main" id="{C5E99522-C425-4DF7-9D34-9D0A9DC716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144675"/>
            <a:ext cx="2490016" cy="85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0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建筑的摆设布局&#10;&#10;描述已自动生成">
            <a:extLst>
              <a:ext uri="{FF2B5EF4-FFF2-40B4-BE49-F238E27FC236}">
                <a16:creationId xmlns:a16="http://schemas.microsoft.com/office/drawing/2014/main" id="{68DF39C9-E86E-486C-A2E0-6585911AD4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t="3002" r="8362" b="501"/>
          <a:stretch/>
        </p:blipFill>
        <p:spPr>
          <a:xfrm>
            <a:off x="-1" y="2030505"/>
            <a:ext cx="12192001" cy="48274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F8652EE-15CA-4349-8ABC-3EAEC0A0F891}"/>
              </a:ext>
            </a:extLst>
          </p:cNvPr>
          <p:cNvSpPr txBox="1"/>
          <p:nvPr userDrawn="1"/>
        </p:nvSpPr>
        <p:spPr>
          <a:xfrm>
            <a:off x="4545105" y="1443317"/>
            <a:ext cx="328808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9900" dirty="0">
                <a:gradFill>
                  <a:gsLst>
                    <a:gs pos="0">
                      <a:schemeClr val="accent4"/>
                    </a:gs>
                    <a:gs pos="68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02</a:t>
            </a:r>
            <a:endParaRPr lang="zh-CN" altLang="en-US" sz="19900" dirty="0">
              <a:gradFill>
                <a:gsLst>
                  <a:gs pos="0">
                    <a:schemeClr val="accent4"/>
                  </a:gs>
                  <a:gs pos="68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670D22-ED4D-41D8-BDA8-19A61B8E8F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49648" y="2995931"/>
            <a:ext cx="6492704" cy="1231900"/>
          </a:xfrm>
          <a:prstGeom prst="rect">
            <a:avLst/>
          </a:prstGeom>
        </p:spPr>
        <p:txBody>
          <a:bodyPr lIns="0" tIns="0" rIns="0" bIns="0" anchor="ctr" anchorCtr="1">
            <a:noAutofit/>
          </a:bodyPr>
          <a:lstStyle>
            <a:lvl1pPr marL="0" indent="0">
              <a:buNone/>
              <a:defRPr sz="6000">
                <a:solidFill>
                  <a:schemeClr val="accent5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C381C5D1-A6BA-4EAC-8F8A-6DD333C46A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49648" y="3893666"/>
            <a:ext cx="6492704" cy="519263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思源宋体 CN ExtraLight" panose="02020200000000000000" pitchFamily="18" charset="-122"/>
                <a:ea typeface="思源宋体 CN ExtraLight" panose="02020200000000000000" pitchFamily="18" charset="-122"/>
              </a:defRPr>
            </a:lvl1pPr>
          </a:lstStyle>
          <a:p>
            <a:pPr lvl="0"/>
            <a:endParaRPr lang="en-US" altLang="zh-CN" dirty="0"/>
          </a:p>
        </p:txBody>
      </p:sp>
      <p:pic>
        <p:nvPicPr>
          <p:cNvPr id="3" name="图片 2" descr="文本, 徽标&#10;&#10;中度可信度描述已自动生成">
            <a:extLst>
              <a:ext uri="{FF2B5EF4-FFF2-40B4-BE49-F238E27FC236}">
                <a16:creationId xmlns:a16="http://schemas.microsoft.com/office/drawing/2014/main" id="{C5E99522-C425-4DF7-9D34-9D0A9DC716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144675"/>
            <a:ext cx="2490016" cy="85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836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建筑的摆设布局&#10;&#10;描述已自动生成">
            <a:extLst>
              <a:ext uri="{FF2B5EF4-FFF2-40B4-BE49-F238E27FC236}">
                <a16:creationId xmlns:a16="http://schemas.microsoft.com/office/drawing/2014/main" id="{68DF39C9-E86E-486C-A2E0-6585911AD4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t="3002" r="8362" b="501"/>
          <a:stretch/>
        </p:blipFill>
        <p:spPr>
          <a:xfrm>
            <a:off x="-1" y="2030505"/>
            <a:ext cx="12192001" cy="48274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F8652EE-15CA-4349-8ABC-3EAEC0A0F891}"/>
              </a:ext>
            </a:extLst>
          </p:cNvPr>
          <p:cNvSpPr txBox="1"/>
          <p:nvPr userDrawn="1"/>
        </p:nvSpPr>
        <p:spPr>
          <a:xfrm>
            <a:off x="4545105" y="1443317"/>
            <a:ext cx="328808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9900" dirty="0">
                <a:gradFill>
                  <a:gsLst>
                    <a:gs pos="0">
                      <a:schemeClr val="accent4"/>
                    </a:gs>
                    <a:gs pos="68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03</a:t>
            </a:r>
            <a:endParaRPr lang="zh-CN" altLang="en-US" sz="19900" dirty="0">
              <a:gradFill>
                <a:gsLst>
                  <a:gs pos="0">
                    <a:schemeClr val="accent4"/>
                  </a:gs>
                  <a:gs pos="68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670D22-ED4D-41D8-BDA8-19A61B8E8F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49648" y="2995931"/>
            <a:ext cx="6492704" cy="1231900"/>
          </a:xfrm>
          <a:prstGeom prst="rect">
            <a:avLst/>
          </a:prstGeom>
        </p:spPr>
        <p:txBody>
          <a:bodyPr lIns="0" tIns="0" rIns="0" bIns="0" anchor="ctr" anchorCtr="1">
            <a:noAutofit/>
          </a:bodyPr>
          <a:lstStyle>
            <a:lvl1pPr marL="0" indent="0">
              <a:buNone/>
              <a:defRPr sz="6000">
                <a:solidFill>
                  <a:schemeClr val="accent5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C381C5D1-A6BA-4EAC-8F8A-6DD333C46A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49648" y="3893666"/>
            <a:ext cx="6492704" cy="519263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思源宋体 CN ExtraLight" panose="02020200000000000000" pitchFamily="18" charset="-122"/>
                <a:ea typeface="思源宋体 CN ExtraLight" panose="02020200000000000000" pitchFamily="18" charset="-122"/>
              </a:defRPr>
            </a:lvl1pPr>
          </a:lstStyle>
          <a:p>
            <a:pPr lvl="0"/>
            <a:endParaRPr lang="en-US" altLang="zh-CN" dirty="0"/>
          </a:p>
        </p:txBody>
      </p:sp>
      <p:pic>
        <p:nvPicPr>
          <p:cNvPr id="3" name="图片 2" descr="文本, 徽标&#10;&#10;中度可信度描述已自动生成">
            <a:extLst>
              <a:ext uri="{FF2B5EF4-FFF2-40B4-BE49-F238E27FC236}">
                <a16:creationId xmlns:a16="http://schemas.microsoft.com/office/drawing/2014/main" id="{C5E99522-C425-4DF7-9D34-9D0A9DC716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144675"/>
            <a:ext cx="2490016" cy="85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737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建筑的摆设布局&#10;&#10;描述已自动生成">
            <a:extLst>
              <a:ext uri="{FF2B5EF4-FFF2-40B4-BE49-F238E27FC236}">
                <a16:creationId xmlns:a16="http://schemas.microsoft.com/office/drawing/2014/main" id="{68DF39C9-E86E-486C-A2E0-6585911AD4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t="3002" r="8362" b="501"/>
          <a:stretch/>
        </p:blipFill>
        <p:spPr>
          <a:xfrm>
            <a:off x="-1" y="2030505"/>
            <a:ext cx="12192001" cy="48274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F8652EE-15CA-4349-8ABC-3EAEC0A0F891}"/>
              </a:ext>
            </a:extLst>
          </p:cNvPr>
          <p:cNvSpPr txBox="1"/>
          <p:nvPr userDrawn="1"/>
        </p:nvSpPr>
        <p:spPr>
          <a:xfrm>
            <a:off x="4545105" y="1443317"/>
            <a:ext cx="328808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9900" dirty="0">
                <a:gradFill>
                  <a:gsLst>
                    <a:gs pos="0">
                      <a:schemeClr val="accent4"/>
                    </a:gs>
                    <a:gs pos="68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04</a:t>
            </a:r>
            <a:endParaRPr lang="zh-CN" altLang="en-US" sz="19900" dirty="0">
              <a:gradFill>
                <a:gsLst>
                  <a:gs pos="0">
                    <a:schemeClr val="accent4"/>
                  </a:gs>
                  <a:gs pos="68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670D22-ED4D-41D8-BDA8-19A61B8E8F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49648" y="2995931"/>
            <a:ext cx="6492704" cy="1231900"/>
          </a:xfrm>
          <a:prstGeom prst="rect">
            <a:avLst/>
          </a:prstGeom>
        </p:spPr>
        <p:txBody>
          <a:bodyPr lIns="0" tIns="0" rIns="0" bIns="0" anchor="ctr" anchorCtr="1">
            <a:noAutofit/>
          </a:bodyPr>
          <a:lstStyle>
            <a:lvl1pPr marL="0" indent="0">
              <a:buNone/>
              <a:defRPr sz="6000">
                <a:solidFill>
                  <a:schemeClr val="accent5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C381C5D1-A6BA-4EAC-8F8A-6DD333C46A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49648" y="3893666"/>
            <a:ext cx="6492704" cy="519263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思源宋体 CN ExtraLight" panose="02020200000000000000" pitchFamily="18" charset="-122"/>
                <a:ea typeface="思源宋体 CN ExtraLight" panose="02020200000000000000" pitchFamily="18" charset="-122"/>
              </a:defRPr>
            </a:lvl1pPr>
          </a:lstStyle>
          <a:p>
            <a:pPr lvl="0"/>
            <a:endParaRPr lang="en-US" altLang="zh-CN" dirty="0"/>
          </a:p>
        </p:txBody>
      </p:sp>
      <p:pic>
        <p:nvPicPr>
          <p:cNvPr id="3" name="图片 2" descr="文本, 徽标&#10;&#10;中度可信度描述已自动生成">
            <a:extLst>
              <a:ext uri="{FF2B5EF4-FFF2-40B4-BE49-F238E27FC236}">
                <a16:creationId xmlns:a16="http://schemas.microsoft.com/office/drawing/2014/main" id="{C5E99522-C425-4DF7-9D34-9D0A9DC716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144675"/>
            <a:ext cx="2490016" cy="85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456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0DFD0D8-ED27-48E4-9923-C2351D734FEB}"/>
              </a:ext>
            </a:extLst>
          </p:cNvPr>
          <p:cNvSpPr/>
          <p:nvPr userDrawn="1"/>
        </p:nvSpPr>
        <p:spPr>
          <a:xfrm>
            <a:off x="0" y="6420886"/>
            <a:ext cx="10463349" cy="33963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D98BAB7-E1D0-4B29-B548-D38ADB6D8584}"/>
              </a:ext>
            </a:extLst>
          </p:cNvPr>
          <p:cNvSpPr/>
          <p:nvPr userDrawn="1"/>
        </p:nvSpPr>
        <p:spPr>
          <a:xfrm>
            <a:off x="11303727" y="6420885"/>
            <a:ext cx="888273" cy="33963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0E20D5A-3BA8-490E-B64E-FE2E7651363E}"/>
              </a:ext>
            </a:extLst>
          </p:cNvPr>
          <p:cNvSpPr/>
          <p:nvPr userDrawn="1"/>
        </p:nvSpPr>
        <p:spPr>
          <a:xfrm>
            <a:off x="1588902" y="896654"/>
            <a:ext cx="1060309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682E65F-6FDE-426A-956C-54FCFE7B9870}"/>
              </a:ext>
            </a:extLst>
          </p:cNvPr>
          <p:cNvSpPr/>
          <p:nvPr userDrawn="1"/>
        </p:nvSpPr>
        <p:spPr>
          <a:xfrm>
            <a:off x="0" y="6518365"/>
            <a:ext cx="10463349" cy="33963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BBA6A90-4CA1-4BE9-A5A6-6E705850A07B}"/>
              </a:ext>
            </a:extLst>
          </p:cNvPr>
          <p:cNvSpPr/>
          <p:nvPr userDrawn="1"/>
        </p:nvSpPr>
        <p:spPr>
          <a:xfrm>
            <a:off x="11303727" y="6518364"/>
            <a:ext cx="888273" cy="33963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ACDC80D4-F4A0-4E23-93A6-1F5858ECB90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63349" y="6420885"/>
            <a:ext cx="840378" cy="437115"/>
          </a:xfrm>
          <a:prstGeom prst="rect">
            <a:avLst/>
          </a:prstGeom>
        </p:spPr>
        <p:txBody>
          <a:bodyPr lIns="0" tIns="0" rIns="0" bIns="0" anchor="ctr" anchorCtr="1"/>
          <a:lstStyle>
            <a:lvl1pPr marL="0" indent="0">
              <a:buNone/>
              <a:defRPr>
                <a:solidFill>
                  <a:schemeClr val="tx1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r>
              <a:rPr lang="zh-CN" altLang="en-US" dirty="0"/>
              <a:t>页码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2DBCC49E-2B30-4AED-A19F-22AD798B9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8902" y="462688"/>
            <a:ext cx="3541363" cy="38779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>
              <a:buNone/>
              <a:defRPr b="1">
                <a:solidFill>
                  <a:schemeClr val="accent4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10" name="图片 9" descr="徽标&#10;&#10;描述已自动生成">
            <a:extLst>
              <a:ext uri="{FF2B5EF4-FFF2-40B4-BE49-F238E27FC236}">
                <a16:creationId xmlns:a16="http://schemas.microsoft.com/office/drawing/2014/main" id="{D94A7C3B-56E2-4479-BF5C-54149AB033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66" y="152933"/>
            <a:ext cx="1094390" cy="109601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EF070FAA-0F04-4A9C-8260-28D98E5D3E56}"/>
              </a:ext>
            </a:extLst>
          </p:cNvPr>
          <p:cNvSpPr/>
          <p:nvPr userDrawn="1"/>
        </p:nvSpPr>
        <p:spPr>
          <a:xfrm>
            <a:off x="8291510" y="1732542"/>
            <a:ext cx="2676525" cy="2676525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BA98E9F-1122-45CE-AFC8-C399B136FE12}"/>
              </a:ext>
            </a:extLst>
          </p:cNvPr>
          <p:cNvSpPr/>
          <p:nvPr userDrawn="1"/>
        </p:nvSpPr>
        <p:spPr>
          <a:xfrm>
            <a:off x="4910965" y="1732543"/>
            <a:ext cx="2676525" cy="2676525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B9C5382-22C2-4638-8CE1-51B58BFDD4D9}"/>
              </a:ext>
            </a:extLst>
          </p:cNvPr>
          <p:cNvSpPr/>
          <p:nvPr userDrawn="1"/>
        </p:nvSpPr>
        <p:spPr>
          <a:xfrm>
            <a:off x="1530420" y="1732544"/>
            <a:ext cx="2676525" cy="2676525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49699AC4-B857-42BA-87D2-ECF40A03DBA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76363" y="1886550"/>
            <a:ext cx="2676525" cy="2676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B53D9FB-986A-4B1B-A905-BC5FFEFAA83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57737" y="1875321"/>
            <a:ext cx="2676525" cy="2676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F2B3E6AB-91E9-4E57-9B06-2F5912D760F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39111" y="1864092"/>
            <a:ext cx="2676525" cy="2676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6950A75D-9618-441F-80E7-09BCE081B0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71051" y="4789410"/>
            <a:ext cx="1287148" cy="21170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20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PRODUCT</a:t>
            </a:r>
          </a:p>
          <a:p>
            <a:pPr lvl="0"/>
            <a:endParaRPr lang="zh-CN" altLang="en-US" dirty="0"/>
          </a:p>
        </p:txBody>
      </p: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B52718A6-966A-44AB-99BE-3E85E4C4DC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88359" y="5227449"/>
            <a:ext cx="1652533" cy="64695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INTRODUCTION</a:t>
            </a:r>
            <a:endParaRPr lang="zh-CN" altLang="en-US" dirty="0"/>
          </a:p>
        </p:txBody>
      </p:sp>
      <p:sp>
        <p:nvSpPr>
          <p:cNvPr id="19" name="文本占位符 18">
            <a:extLst>
              <a:ext uri="{FF2B5EF4-FFF2-40B4-BE49-F238E27FC236}">
                <a16:creationId xmlns:a16="http://schemas.microsoft.com/office/drawing/2014/main" id="{91ABD02A-912A-4C9C-A61C-584306FE16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52425" y="4789410"/>
            <a:ext cx="1287148" cy="21170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20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PRODUCT</a:t>
            </a:r>
          </a:p>
          <a:p>
            <a:pPr lvl="0"/>
            <a:endParaRPr lang="zh-CN" altLang="en-US" dirty="0"/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BE843323-FF2E-4CCC-A341-5C0A3C9109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69733" y="5227449"/>
            <a:ext cx="1652533" cy="64695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INTRODUCTION</a:t>
            </a:r>
            <a:endParaRPr lang="zh-CN" altLang="en-US" dirty="0"/>
          </a:p>
        </p:txBody>
      </p:sp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9A281563-F0FC-4558-8164-8ABE1229289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833799" y="4789410"/>
            <a:ext cx="1287148" cy="21170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20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PRODUCT</a:t>
            </a:r>
          </a:p>
          <a:p>
            <a:pPr lvl="0"/>
            <a:endParaRPr lang="zh-CN" altLang="en-US" dirty="0"/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656B477C-11F1-4C6E-ACA1-500402BFD19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51107" y="5227449"/>
            <a:ext cx="1652533" cy="64695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INTRODUCTION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5500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AB0E00E-0E4D-47D7-9117-55C7AFA73EC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1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6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9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9.png"/><Relationship Id="rId7" Type="http://schemas.openxmlformats.org/officeDocument/2006/relationships/image" Target="../media/image27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fif"/><Relationship Id="rId3" Type="http://schemas.openxmlformats.org/officeDocument/2006/relationships/image" Target="../media/image29.png"/><Relationship Id="rId7" Type="http://schemas.openxmlformats.org/officeDocument/2006/relationships/image" Target="../media/image23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170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26.jfi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.jfif"/><Relationship Id="rId5" Type="http://schemas.openxmlformats.org/officeDocument/2006/relationships/image" Target="../media/image44.jfif"/><Relationship Id="rId4" Type="http://schemas.openxmlformats.org/officeDocument/2006/relationships/image" Target="../media/image66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image" Target="../media/image80.png"/><Relationship Id="rId18" Type="http://schemas.openxmlformats.org/officeDocument/2006/relationships/image" Target="../media/image85.png"/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12" Type="http://schemas.openxmlformats.org/officeDocument/2006/relationships/image" Target="../media/image79.png"/><Relationship Id="rId17" Type="http://schemas.openxmlformats.org/officeDocument/2006/relationships/image" Target="../media/image84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83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png"/><Relationship Id="rId11" Type="http://schemas.openxmlformats.org/officeDocument/2006/relationships/image" Target="../media/image78.png"/><Relationship Id="rId5" Type="http://schemas.openxmlformats.org/officeDocument/2006/relationships/image" Target="../media/image72.png"/><Relationship Id="rId15" Type="http://schemas.openxmlformats.org/officeDocument/2006/relationships/image" Target="../media/image82.png"/><Relationship Id="rId10" Type="http://schemas.openxmlformats.org/officeDocument/2006/relationships/image" Target="../media/image77.png"/><Relationship Id="rId19" Type="http://schemas.openxmlformats.org/officeDocument/2006/relationships/image" Target="../media/image86.png"/><Relationship Id="rId4" Type="http://schemas.openxmlformats.org/officeDocument/2006/relationships/image" Target="../media/image71.png"/><Relationship Id="rId9" Type="http://schemas.openxmlformats.org/officeDocument/2006/relationships/image" Target="../media/image76.png"/><Relationship Id="rId14" Type="http://schemas.openxmlformats.org/officeDocument/2006/relationships/image" Target="../media/image81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13" Type="http://schemas.openxmlformats.org/officeDocument/2006/relationships/image" Target="../media/image93.png"/><Relationship Id="rId18" Type="http://schemas.openxmlformats.org/officeDocument/2006/relationships/image" Target="../media/image98.png"/><Relationship Id="rId3" Type="http://schemas.openxmlformats.org/officeDocument/2006/relationships/image" Target="../media/image59.png"/><Relationship Id="rId7" Type="http://schemas.openxmlformats.org/officeDocument/2006/relationships/image" Target="../media/image87.png"/><Relationship Id="rId12" Type="http://schemas.openxmlformats.org/officeDocument/2006/relationships/image" Target="../media/image92.png"/><Relationship Id="rId17" Type="http://schemas.openxmlformats.org/officeDocument/2006/relationships/image" Target="../media/image97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96.png"/><Relationship Id="rId20" Type="http://schemas.openxmlformats.org/officeDocument/2006/relationships/image" Target="../media/image100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.png"/><Relationship Id="rId11" Type="http://schemas.openxmlformats.org/officeDocument/2006/relationships/image" Target="../media/image91.png"/><Relationship Id="rId5" Type="http://schemas.openxmlformats.org/officeDocument/2006/relationships/image" Target="../media/image67.png"/><Relationship Id="rId15" Type="http://schemas.openxmlformats.org/officeDocument/2006/relationships/image" Target="../media/image95.png"/><Relationship Id="rId10" Type="http://schemas.openxmlformats.org/officeDocument/2006/relationships/image" Target="../media/image90.png"/><Relationship Id="rId19" Type="http://schemas.openxmlformats.org/officeDocument/2006/relationships/image" Target="../media/image99.png"/><Relationship Id="rId4" Type="http://schemas.openxmlformats.org/officeDocument/2006/relationships/image" Target="../media/image60.png"/><Relationship Id="rId9" Type="http://schemas.openxmlformats.org/officeDocument/2006/relationships/image" Target="../media/image89.png"/><Relationship Id="rId14" Type="http://schemas.openxmlformats.org/officeDocument/2006/relationships/image" Target="../media/image9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ymnasium.farama.org/" TargetMode="Externa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893E5F36-B380-49CA-A4C8-7A87B420F71D}"/>
              </a:ext>
            </a:extLst>
          </p:cNvPr>
          <p:cNvSpPr txBox="1">
            <a:spLocks/>
          </p:cNvSpPr>
          <p:nvPr/>
        </p:nvSpPr>
        <p:spPr>
          <a:xfrm>
            <a:off x="2159047" y="3768143"/>
            <a:ext cx="7873906" cy="82232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4800" dirty="0">
                <a:solidFill>
                  <a:srgbClr val="000000"/>
                </a:solidFill>
              </a:rPr>
              <a:t>大连理工大学学术</a:t>
            </a:r>
            <a:r>
              <a:rPr lang="en-US" altLang="zh-CN" sz="4800" dirty="0">
                <a:solidFill>
                  <a:srgbClr val="000000"/>
                </a:solidFill>
              </a:rPr>
              <a:t>PPT</a:t>
            </a:r>
            <a:r>
              <a:rPr lang="zh-CN" altLang="en-US" sz="4800" dirty="0">
                <a:solidFill>
                  <a:srgbClr val="000000"/>
                </a:solidFill>
              </a:rPr>
              <a:t>模板</a:t>
            </a:r>
          </a:p>
        </p:txBody>
      </p:sp>
      <p:pic>
        <p:nvPicPr>
          <p:cNvPr id="8" name="图片 7" descr="建筑的摆设布局&#10;&#10;描述已自动生成">
            <a:extLst>
              <a:ext uri="{FF2B5EF4-FFF2-40B4-BE49-F238E27FC236}">
                <a16:creationId xmlns:a16="http://schemas.microsoft.com/office/drawing/2014/main" id="{F0D15009-4BEB-48BB-A15A-AB33E09A78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7" t="3002" r="8496" b="885"/>
          <a:stretch/>
        </p:blipFill>
        <p:spPr>
          <a:xfrm>
            <a:off x="-15196" y="-1730473"/>
            <a:ext cx="12207196" cy="4941122"/>
          </a:xfrm>
          <a:custGeom>
            <a:avLst/>
            <a:gdLst>
              <a:gd name="connsiteX0" fmla="*/ 0 w 12192001"/>
              <a:gd name="connsiteY0" fmla="*/ 0 h 4808263"/>
              <a:gd name="connsiteX1" fmla="*/ 12192001 w 12192001"/>
              <a:gd name="connsiteY1" fmla="*/ 0 h 4808263"/>
              <a:gd name="connsiteX2" fmla="*/ 12192001 w 12192001"/>
              <a:gd name="connsiteY2" fmla="*/ 4065909 h 4808263"/>
              <a:gd name="connsiteX3" fmla="*/ 11473467 w 12192001"/>
              <a:gd name="connsiteY3" fmla="*/ 4248888 h 4808263"/>
              <a:gd name="connsiteX4" fmla="*/ 6095999 w 12192001"/>
              <a:gd name="connsiteY4" fmla="*/ 4808263 h 4808263"/>
              <a:gd name="connsiteX5" fmla="*/ 718531 w 12192001"/>
              <a:gd name="connsiteY5" fmla="*/ 4248888 h 4808263"/>
              <a:gd name="connsiteX6" fmla="*/ 0 w 12192001"/>
              <a:gd name="connsiteY6" fmla="*/ 4065910 h 4808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4808263">
                <a:moveTo>
                  <a:pt x="0" y="0"/>
                </a:moveTo>
                <a:lnTo>
                  <a:pt x="12192001" y="0"/>
                </a:lnTo>
                <a:lnTo>
                  <a:pt x="12192001" y="4065909"/>
                </a:lnTo>
                <a:lnTo>
                  <a:pt x="11473467" y="4248888"/>
                </a:lnTo>
                <a:cubicBezTo>
                  <a:pt x="9938438" y="4602048"/>
                  <a:pt x="8087935" y="4808263"/>
                  <a:pt x="6095999" y="4808263"/>
                </a:cubicBezTo>
                <a:cubicBezTo>
                  <a:pt x="4104064" y="4808263"/>
                  <a:pt x="2253561" y="4602048"/>
                  <a:pt x="718531" y="4248888"/>
                </a:cubicBezTo>
                <a:lnTo>
                  <a:pt x="0" y="4065910"/>
                </a:lnTo>
                <a:close/>
              </a:path>
            </a:pathLst>
          </a:cu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A871E454-FA34-413C-AAB1-B76F075B4B41}"/>
              </a:ext>
            </a:extLst>
          </p:cNvPr>
          <p:cNvSpPr/>
          <p:nvPr/>
        </p:nvSpPr>
        <p:spPr>
          <a:xfrm>
            <a:off x="-15195" y="-64008"/>
            <a:ext cx="12207196" cy="3330885"/>
          </a:xfrm>
          <a:custGeom>
            <a:avLst/>
            <a:gdLst>
              <a:gd name="connsiteX0" fmla="*/ 0 w 12207196"/>
              <a:gd name="connsiteY0" fmla="*/ 0 h 3330885"/>
              <a:gd name="connsiteX1" fmla="*/ 12207196 w 12207196"/>
              <a:gd name="connsiteY1" fmla="*/ 0 h 3330885"/>
              <a:gd name="connsiteX2" fmla="*/ 12207196 w 12207196"/>
              <a:gd name="connsiteY2" fmla="*/ 2598310 h 3330885"/>
              <a:gd name="connsiteX3" fmla="*/ 11479780 w 12207196"/>
              <a:gd name="connsiteY3" fmla="*/ 2780385 h 3330885"/>
              <a:gd name="connsiteX4" fmla="*/ 6095610 w 12207196"/>
              <a:gd name="connsiteY4" fmla="*/ 3330885 h 3330885"/>
              <a:gd name="connsiteX5" fmla="*/ 711439 w 12207196"/>
              <a:gd name="connsiteY5" fmla="*/ 2780385 h 3330885"/>
              <a:gd name="connsiteX6" fmla="*/ 0 w 12207196"/>
              <a:gd name="connsiteY6" fmla="*/ 2602310 h 333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7196" h="3330885">
                <a:moveTo>
                  <a:pt x="0" y="0"/>
                </a:moveTo>
                <a:lnTo>
                  <a:pt x="12207196" y="0"/>
                </a:lnTo>
                <a:lnTo>
                  <a:pt x="12207196" y="2598310"/>
                </a:lnTo>
                <a:lnTo>
                  <a:pt x="11479780" y="2780385"/>
                </a:lnTo>
                <a:cubicBezTo>
                  <a:pt x="9942838" y="3127942"/>
                  <a:pt x="8090029" y="3330885"/>
                  <a:pt x="6095610" y="3330885"/>
                </a:cubicBezTo>
                <a:cubicBezTo>
                  <a:pt x="4101192" y="3330885"/>
                  <a:pt x="2248382" y="3127942"/>
                  <a:pt x="711439" y="2780385"/>
                </a:cubicBezTo>
                <a:lnTo>
                  <a:pt x="0" y="2602310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0" name="图片 9" descr="蓝色的标志&#10;&#10;描述已自动生成">
            <a:extLst>
              <a:ext uri="{FF2B5EF4-FFF2-40B4-BE49-F238E27FC236}">
                <a16:creationId xmlns:a16="http://schemas.microsoft.com/office/drawing/2014/main" id="{B493D67F-E6BF-4639-929A-2DC56E7A4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830" y="501121"/>
            <a:ext cx="2042340" cy="204536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B1FE113-F670-430D-B298-1C2C96BD4DCD}"/>
              </a:ext>
            </a:extLst>
          </p:cNvPr>
          <p:cNvSpPr txBox="1">
            <a:spLocks/>
          </p:cNvSpPr>
          <p:nvPr/>
        </p:nvSpPr>
        <p:spPr>
          <a:xfrm>
            <a:off x="4271959" y="5172291"/>
            <a:ext cx="3648075" cy="332399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zh-CN" altLang="en-US" sz="2400" kern="1200" smtClean="0">
                <a:solidFill>
                  <a:srgbClr val="33468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400" kern="1200" smtClean="0">
                <a:solidFill>
                  <a:srgbClr val="334681"/>
                </a:solidFill>
                <a:latin typeface="思源宋体 CN Heavy" panose="02010600030101010101" charset="-122"/>
                <a:ea typeface="思源宋体 CN Heavy" panose="02010600030101010101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accent4"/>
                </a:solidFill>
              </a:rPr>
              <a:t>汇报人：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A8131B9-A295-495B-B6C6-7719DAA323B8}"/>
              </a:ext>
            </a:extLst>
          </p:cNvPr>
          <p:cNvCxnSpPr>
            <a:cxnSpLocks/>
          </p:cNvCxnSpPr>
          <p:nvPr/>
        </p:nvCxnSpPr>
        <p:spPr>
          <a:xfrm>
            <a:off x="3282150" y="4695888"/>
            <a:ext cx="5627701" cy="0"/>
          </a:xfrm>
          <a:prstGeom prst="line">
            <a:avLst/>
          </a:prstGeom>
          <a:ln w="3175">
            <a:solidFill>
              <a:schemeClr val="accent3">
                <a:alpha val="89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B8919D61-FF43-48BE-A7A6-76CE013E8841}"/>
              </a:ext>
            </a:extLst>
          </p:cNvPr>
          <p:cNvSpPr txBox="1"/>
          <p:nvPr/>
        </p:nvSpPr>
        <p:spPr>
          <a:xfrm>
            <a:off x="3585009" y="4385529"/>
            <a:ext cx="50219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/>
            <a:r>
              <a:rPr lang="en-US" altLang="zh-CN" sz="1000" dirty="0">
                <a:solidFill>
                  <a:schemeClr val="bg2">
                    <a:lumMod val="75000"/>
                  </a:schemeClr>
                </a:solidFill>
                <a:latin typeface="思源宋体 CN ExtraLight" panose="02020200000000000000" pitchFamily="18" charset="-122"/>
                <a:ea typeface="思源宋体 CN ExtraLight" panose="02020200000000000000" pitchFamily="18" charset="-122"/>
              </a:rPr>
              <a:t>Dalian University of Technology</a:t>
            </a:r>
            <a:endParaRPr lang="zh-CN" altLang="en-US" sz="1000" dirty="0">
              <a:solidFill>
                <a:schemeClr val="bg2">
                  <a:lumMod val="75000"/>
                </a:schemeClr>
              </a:solidFill>
              <a:latin typeface="思源宋体 CN ExtraLight" panose="02020200000000000000" pitchFamily="18" charset="-122"/>
              <a:ea typeface="思源宋体 CN ExtraLight" panose="02020200000000000000" pitchFamily="18" charset="-122"/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2A4DE842-1C0D-476C-A94E-A39D62B553C0}"/>
              </a:ext>
            </a:extLst>
          </p:cNvPr>
          <p:cNvSpPr/>
          <p:nvPr/>
        </p:nvSpPr>
        <p:spPr>
          <a:xfrm>
            <a:off x="-15196" y="2431030"/>
            <a:ext cx="12207196" cy="834935"/>
          </a:xfrm>
          <a:custGeom>
            <a:avLst/>
            <a:gdLst>
              <a:gd name="connsiteX0" fmla="*/ 12207196 w 12207196"/>
              <a:gd name="connsiteY0" fmla="*/ 0 h 834935"/>
              <a:gd name="connsiteX1" fmla="*/ 12207196 w 12207196"/>
              <a:gd name="connsiteY1" fmla="*/ 93417 h 834935"/>
              <a:gd name="connsiteX2" fmla="*/ 11827130 w 12207196"/>
              <a:gd name="connsiteY2" fmla="*/ 204727 h 834935"/>
              <a:gd name="connsiteX3" fmla="*/ 6111196 w 12207196"/>
              <a:gd name="connsiteY3" fmla="*/ 834935 h 834935"/>
              <a:gd name="connsiteX4" fmla="*/ 395263 w 12207196"/>
              <a:gd name="connsiteY4" fmla="*/ 204727 h 834935"/>
              <a:gd name="connsiteX5" fmla="*/ 0 w 12207196"/>
              <a:gd name="connsiteY5" fmla="*/ 88966 h 834935"/>
              <a:gd name="connsiteX6" fmla="*/ 0 w 12207196"/>
              <a:gd name="connsiteY6" fmla="*/ 3232 h 834935"/>
              <a:gd name="connsiteX7" fmla="*/ 147629 w 12207196"/>
              <a:gd name="connsiteY7" fmla="*/ 49990 h 834935"/>
              <a:gd name="connsiteX8" fmla="*/ 6098496 w 12207196"/>
              <a:gd name="connsiteY8" fmla="*/ 745397 h 834935"/>
              <a:gd name="connsiteX9" fmla="*/ 12049362 w 12207196"/>
              <a:gd name="connsiteY9" fmla="*/ 49990 h 83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7196" h="834935">
                <a:moveTo>
                  <a:pt x="12207196" y="0"/>
                </a:moveTo>
                <a:lnTo>
                  <a:pt x="12207196" y="93417"/>
                </a:lnTo>
                <a:lnTo>
                  <a:pt x="11827130" y="204727"/>
                </a:lnTo>
                <a:cubicBezTo>
                  <a:pt x="10364295" y="594102"/>
                  <a:pt x="8343407" y="834935"/>
                  <a:pt x="6111196" y="834935"/>
                </a:cubicBezTo>
                <a:cubicBezTo>
                  <a:pt x="3878985" y="834935"/>
                  <a:pt x="1858098" y="594102"/>
                  <a:pt x="395263" y="204727"/>
                </a:cubicBezTo>
                <a:lnTo>
                  <a:pt x="0" y="88966"/>
                </a:lnTo>
                <a:lnTo>
                  <a:pt x="0" y="3232"/>
                </a:lnTo>
                <a:lnTo>
                  <a:pt x="147629" y="49990"/>
                </a:lnTo>
                <a:cubicBezTo>
                  <a:pt x="1624995" y="477503"/>
                  <a:pt x="3744211" y="745397"/>
                  <a:pt x="6098496" y="745397"/>
                </a:cubicBezTo>
                <a:cubicBezTo>
                  <a:pt x="8452781" y="745397"/>
                  <a:pt x="10571997" y="477503"/>
                  <a:pt x="12049362" y="49990"/>
                </a:cubicBezTo>
                <a:close/>
              </a:path>
            </a:pathLst>
          </a:custGeom>
          <a:gradFill flip="none" rotWithShape="1">
            <a:gsLst>
              <a:gs pos="78000">
                <a:schemeClr val="accent4"/>
              </a:gs>
              <a:gs pos="0">
                <a:schemeClr val="tx1">
                  <a:alpha val="15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437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99644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D3FA9999-0F0E-44BA-85A2-96C5489BAFBB}"/>
              </a:ext>
            </a:extLst>
          </p:cNvPr>
          <p:cNvSpPr txBox="1"/>
          <p:nvPr/>
        </p:nvSpPr>
        <p:spPr>
          <a:xfrm>
            <a:off x="4315315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2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4F8264BC-67DC-4D61-848A-345C85462A6E}"/>
              </a:ext>
            </a:extLst>
          </p:cNvPr>
          <p:cNvSpPr txBox="1"/>
          <p:nvPr/>
        </p:nvSpPr>
        <p:spPr>
          <a:xfrm>
            <a:off x="6763250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3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6AFC2C02-3AC3-4578-A0B2-C4879D629F58}"/>
              </a:ext>
            </a:extLst>
          </p:cNvPr>
          <p:cNvSpPr txBox="1"/>
          <p:nvPr/>
        </p:nvSpPr>
        <p:spPr>
          <a:xfrm>
            <a:off x="8910648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4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793BE550-96D8-4880-844E-9A43558F887D}"/>
              </a:ext>
            </a:extLst>
          </p:cNvPr>
          <p:cNvSpPr txBox="1"/>
          <p:nvPr/>
        </p:nvSpPr>
        <p:spPr>
          <a:xfrm>
            <a:off x="6304408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5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0A5DDF4D-A354-4D3E-AED9-3812A2756A7F}"/>
              </a:ext>
            </a:extLst>
          </p:cNvPr>
          <p:cNvSpPr txBox="1"/>
          <p:nvPr/>
        </p:nvSpPr>
        <p:spPr>
          <a:xfrm>
            <a:off x="3994055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6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D2D372E-74ED-4950-A255-A6AD34685286}"/>
              </a:ext>
            </a:extLst>
          </p:cNvPr>
          <p:cNvSpPr txBox="1"/>
          <p:nvPr/>
        </p:nvSpPr>
        <p:spPr>
          <a:xfrm>
            <a:off x="1716533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7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7E67D1AF-73AD-4F05-8E09-02524DF1418F}"/>
              </a:ext>
            </a:extLst>
          </p:cNvPr>
          <p:cNvSpPr txBox="1"/>
          <p:nvPr/>
        </p:nvSpPr>
        <p:spPr>
          <a:xfrm>
            <a:off x="1466508" y="1423196"/>
            <a:ext cx="7221108" cy="4062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2984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马尔可夫过程（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Markov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Process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）是具有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马尔可夫性质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的随机过程</a:t>
            </a: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2F62D250-0762-42A7-A041-0F46B3430862}"/>
              </a:ext>
            </a:extLst>
          </p:cNvPr>
          <p:cNvSpPr txBox="1"/>
          <p:nvPr/>
        </p:nvSpPr>
        <p:spPr>
          <a:xfrm>
            <a:off x="1914877" y="4105296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343541"/>
                </a:solidFill>
                <a:effectLst/>
                <a:latin typeface="Helvetica Neue"/>
              </a:rPr>
              <a:t>部分可观测问题可以转换为马尔可夫决策过程</a:t>
            </a:r>
            <a:endParaRPr lang="zh-CN" altLang="en-US" dirty="0"/>
          </a:p>
        </p:txBody>
      </p:sp>
      <p:sp>
        <p:nvSpPr>
          <p:cNvPr id="79" name="椭圆 78">
            <a:extLst>
              <a:ext uri="{FF2B5EF4-FFF2-40B4-BE49-F238E27FC236}">
                <a16:creationId xmlns:a16="http://schemas.microsoft.com/office/drawing/2014/main" id="{768B2E71-5B69-42B8-BB12-A05F6DF13D57}"/>
              </a:ext>
            </a:extLst>
          </p:cNvPr>
          <p:cNvSpPr/>
          <p:nvPr/>
        </p:nvSpPr>
        <p:spPr>
          <a:xfrm>
            <a:off x="1588902" y="4307303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0A852F7D-5F73-465F-A307-A5CF9FFEB8BB}"/>
              </a:ext>
            </a:extLst>
          </p:cNvPr>
          <p:cNvSpPr txBox="1"/>
          <p:nvPr/>
        </p:nvSpPr>
        <p:spPr>
          <a:xfrm>
            <a:off x="1914877" y="48036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343541"/>
                </a:solidFill>
                <a:effectLst/>
                <a:latin typeface="Helvetica Neue"/>
              </a:rPr>
              <a:t>赌博机问题是只有一个状态的马尔可夫决策过程</a:t>
            </a:r>
            <a:endParaRPr lang="zh-CN" altLang="en-US" dirty="0"/>
          </a:p>
        </p:txBody>
      </p:sp>
      <p:sp>
        <p:nvSpPr>
          <p:cNvPr id="81" name="椭圆 80">
            <a:extLst>
              <a:ext uri="{FF2B5EF4-FFF2-40B4-BE49-F238E27FC236}">
                <a16:creationId xmlns:a16="http://schemas.microsoft.com/office/drawing/2014/main" id="{27CE8A7A-9AA4-46A5-8288-AE5CDF7D277F}"/>
              </a:ext>
            </a:extLst>
          </p:cNvPr>
          <p:cNvSpPr/>
          <p:nvPr/>
        </p:nvSpPr>
        <p:spPr>
          <a:xfrm>
            <a:off x="1605327" y="4943281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箭头: 下 1">
            <a:extLst>
              <a:ext uri="{FF2B5EF4-FFF2-40B4-BE49-F238E27FC236}">
                <a16:creationId xmlns:a16="http://schemas.microsoft.com/office/drawing/2014/main" id="{ABF5C7AB-BD8F-487A-9E3D-1B7C32D27353}"/>
              </a:ext>
            </a:extLst>
          </p:cNvPr>
          <p:cNvSpPr/>
          <p:nvPr/>
        </p:nvSpPr>
        <p:spPr>
          <a:xfrm>
            <a:off x="6304408" y="1878228"/>
            <a:ext cx="266010" cy="2717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CEDCEE4-4B5D-4E19-A9A7-E71B6EDFFF3A}"/>
              </a:ext>
            </a:extLst>
          </p:cNvPr>
          <p:cNvSpPr txBox="1"/>
          <p:nvPr/>
        </p:nvSpPr>
        <p:spPr>
          <a:xfrm>
            <a:off x="2643535" y="2180715"/>
            <a:ext cx="7321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92480">
              <a:lnSpc>
                <a:spcPct val="100000"/>
              </a:lnSpc>
              <a:spcBef>
                <a:spcPts val="2075"/>
              </a:spcBef>
            </a:pP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“The future is independent of the past given the present”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C9CBDEC-41AD-4164-BDB8-8842BAD93680}"/>
              </a:ext>
            </a:extLst>
          </p:cNvPr>
          <p:cNvSpPr txBox="1"/>
          <p:nvPr/>
        </p:nvSpPr>
        <p:spPr>
          <a:xfrm>
            <a:off x="5077062" y="2609589"/>
            <a:ext cx="2867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chemeClr val="accent2">
                    <a:lumMod val="75000"/>
                  </a:schemeClr>
                </a:solidFill>
                <a:effectLst/>
                <a:latin typeface="Helvetica Neue"/>
              </a:rPr>
              <a:t>过去</a:t>
            </a:r>
            <a:r>
              <a:rPr lang="zh-CN" altLang="en-US" b="0" i="0" dirty="0">
                <a:solidFill>
                  <a:srgbClr val="343541"/>
                </a:solidFill>
                <a:effectLst/>
                <a:latin typeface="Helvetica Neue"/>
              </a:rPr>
              <a:t>         </a:t>
            </a:r>
            <a:r>
              <a:rPr lang="zh-CN" altLang="en-US" b="1" dirty="0">
                <a:solidFill>
                  <a:srgbClr val="343541"/>
                </a:solidFill>
                <a:latin typeface="Helvetica Neue"/>
              </a:rPr>
              <a:t>现在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    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-&gt;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    </a:t>
            </a:r>
            <a:r>
              <a:rPr lang="zh-CN" altLang="en-US" b="1" dirty="0">
                <a:solidFill>
                  <a:srgbClr val="343541"/>
                </a:solidFill>
                <a:latin typeface="Helvetica Neue"/>
              </a:rPr>
              <a:t>未来</a:t>
            </a:r>
            <a:endParaRPr lang="zh-CN" altLang="en-US" b="1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9FD1D1E-4993-4A1E-9B6C-14A8C4562910}"/>
              </a:ext>
            </a:extLst>
          </p:cNvPr>
          <p:cNvSpPr txBox="1"/>
          <p:nvPr/>
        </p:nvSpPr>
        <p:spPr>
          <a:xfrm>
            <a:off x="-822332" y="3179442"/>
            <a:ext cx="78884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02205">
              <a:lnSpc>
                <a:spcPct val="100000"/>
              </a:lnSpc>
              <a:spcBef>
                <a:spcPts val="160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Cambria Math"/>
                <a:cs typeface="Cambria Math"/>
              </a:rPr>
              <a:t>ℙ[</a:t>
            </a:r>
            <a:r>
              <a:rPr lang="zh-CN" altLang="en-US" sz="2400" dirty="0">
                <a:solidFill>
                  <a:srgbClr val="000000"/>
                </a:solidFill>
                <a:latin typeface="Cambria Math"/>
                <a:cs typeface="Cambria Math"/>
              </a:rPr>
              <a:t>𝑆</a:t>
            </a:r>
            <a:r>
              <a:rPr lang="zh-CN" altLang="en-US" sz="2400" baseline="-15325" dirty="0">
                <a:solidFill>
                  <a:srgbClr val="000000"/>
                </a:solidFill>
                <a:latin typeface="Cambria Math"/>
                <a:cs typeface="Cambria Math"/>
              </a:rPr>
              <a:t>𝑡</a:t>
            </a:r>
            <a:r>
              <a:rPr lang="en-US" altLang="zh-CN" sz="2400" baseline="-15325" dirty="0">
                <a:solidFill>
                  <a:srgbClr val="000000"/>
                </a:solidFill>
                <a:latin typeface="Cambria Math"/>
                <a:cs typeface="Cambria Math"/>
              </a:rPr>
              <a:t>+1</a:t>
            </a:r>
            <a:r>
              <a:rPr lang="en-US" altLang="zh-CN" sz="2400" dirty="0">
                <a:solidFill>
                  <a:srgbClr val="000000"/>
                </a:solidFill>
                <a:latin typeface="Cambria Math"/>
                <a:cs typeface="Cambria Math"/>
              </a:rPr>
              <a:t>|</a:t>
            </a:r>
            <a:r>
              <a:rPr lang="zh-CN" altLang="en-US" sz="2400" dirty="0">
                <a:solidFill>
                  <a:srgbClr val="FF0000"/>
                </a:solidFill>
                <a:latin typeface="Cambria Math"/>
                <a:cs typeface="Cambria Math"/>
              </a:rPr>
              <a:t>𝑆</a:t>
            </a:r>
            <a:r>
              <a:rPr lang="zh-CN" altLang="en-US" sz="2400" baseline="-15325" dirty="0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lang="en-US" altLang="zh-CN" sz="2400" dirty="0">
                <a:solidFill>
                  <a:srgbClr val="000000"/>
                </a:solidFill>
                <a:latin typeface="Cambria Math"/>
                <a:cs typeface="Cambria Math"/>
              </a:rPr>
              <a:t>]</a:t>
            </a:r>
            <a:r>
              <a:rPr lang="zh-CN" altLang="en-US" sz="2400" spc="175" dirty="0">
                <a:solidFill>
                  <a:srgbClr val="000000"/>
                </a:solidFill>
                <a:latin typeface="Cambria Math"/>
                <a:cs typeface="Cambria Math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Cambria Math"/>
                <a:cs typeface="Cambria Math"/>
              </a:rPr>
              <a:t>=</a:t>
            </a:r>
            <a:r>
              <a:rPr lang="zh-CN" altLang="en-US" sz="2400" spc="185" dirty="0">
                <a:solidFill>
                  <a:srgbClr val="000000"/>
                </a:solidFill>
                <a:latin typeface="Cambria Math"/>
                <a:cs typeface="Cambria Math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Cambria Math"/>
                <a:cs typeface="Cambria Math"/>
              </a:rPr>
              <a:t>ℙ[</a:t>
            </a:r>
            <a:r>
              <a:rPr lang="zh-CN" altLang="en-US" sz="2400" dirty="0">
                <a:solidFill>
                  <a:srgbClr val="000000"/>
                </a:solidFill>
                <a:latin typeface="Cambria Math"/>
                <a:cs typeface="Cambria Math"/>
              </a:rPr>
              <a:t>𝑆</a:t>
            </a:r>
            <a:r>
              <a:rPr lang="zh-CN" altLang="en-US" sz="2400" baseline="-15325" dirty="0">
                <a:solidFill>
                  <a:srgbClr val="000000"/>
                </a:solidFill>
                <a:latin typeface="Cambria Math"/>
                <a:cs typeface="Cambria Math"/>
              </a:rPr>
              <a:t>𝑡</a:t>
            </a:r>
            <a:r>
              <a:rPr lang="en-US" altLang="zh-CN" sz="2400" baseline="-15325" dirty="0">
                <a:solidFill>
                  <a:srgbClr val="000000"/>
                </a:solidFill>
                <a:latin typeface="Cambria Math"/>
                <a:cs typeface="Cambria Math"/>
              </a:rPr>
              <a:t>+1</a:t>
            </a:r>
            <a:r>
              <a:rPr lang="en-US" altLang="zh-CN" sz="2400" dirty="0">
                <a:solidFill>
                  <a:srgbClr val="000000"/>
                </a:solidFill>
                <a:latin typeface="Cambria Math"/>
                <a:cs typeface="Cambria Math"/>
              </a:rPr>
              <a:t>|</a:t>
            </a:r>
            <a:r>
              <a:rPr lang="zh-CN" altLang="en-US" sz="2400" dirty="0">
                <a:solidFill>
                  <a:srgbClr val="00B0F0"/>
                </a:solidFill>
                <a:latin typeface="Cambria Math"/>
                <a:cs typeface="Cambria Math"/>
              </a:rPr>
              <a:t>𝑆</a:t>
            </a:r>
            <a:r>
              <a:rPr lang="en-US" altLang="zh-CN" sz="2400" baseline="-15325" dirty="0">
                <a:solidFill>
                  <a:srgbClr val="00B0F0"/>
                </a:solidFill>
                <a:latin typeface="Cambria Math"/>
                <a:cs typeface="Cambria Math"/>
              </a:rPr>
              <a:t>1</a:t>
            </a:r>
            <a:r>
              <a:rPr lang="en-US" altLang="zh-CN" sz="2400" dirty="0">
                <a:solidFill>
                  <a:srgbClr val="00B0F0"/>
                </a:solidFill>
                <a:latin typeface="Cambria Math"/>
                <a:cs typeface="Cambria Math"/>
              </a:rPr>
              <a:t>,</a:t>
            </a:r>
            <a:r>
              <a:rPr lang="zh-CN" altLang="en-US" sz="2400" spc="-65" dirty="0">
                <a:solidFill>
                  <a:srgbClr val="00B0F0"/>
                </a:solidFill>
                <a:latin typeface="Cambria Math"/>
                <a:cs typeface="Cambria Math"/>
              </a:rPr>
              <a:t> </a:t>
            </a:r>
            <a:r>
              <a:rPr lang="en-US" altLang="zh-CN" sz="2400" dirty="0">
                <a:solidFill>
                  <a:srgbClr val="00B0F0"/>
                </a:solidFill>
                <a:latin typeface="Cambria Math"/>
                <a:cs typeface="Cambria Math"/>
              </a:rPr>
              <a:t>…</a:t>
            </a:r>
            <a:r>
              <a:rPr lang="zh-CN" altLang="en-US" sz="2400" spc="-70" dirty="0">
                <a:solidFill>
                  <a:srgbClr val="00B0F0"/>
                </a:solidFill>
                <a:latin typeface="Cambria Math"/>
                <a:cs typeface="Cambria Math"/>
              </a:rPr>
              <a:t> </a:t>
            </a:r>
            <a:r>
              <a:rPr lang="en-US" altLang="zh-CN" sz="2400" dirty="0">
                <a:solidFill>
                  <a:srgbClr val="00B0F0"/>
                </a:solidFill>
                <a:latin typeface="Cambria Math"/>
                <a:cs typeface="Cambria Math"/>
              </a:rPr>
              <a:t>,</a:t>
            </a:r>
            <a:r>
              <a:rPr lang="zh-CN" altLang="en-US" sz="2400" spc="-65" dirty="0">
                <a:solidFill>
                  <a:srgbClr val="00B0F0"/>
                </a:solidFill>
                <a:latin typeface="Cambria Math"/>
                <a:cs typeface="Cambria Math"/>
              </a:rPr>
              <a:t> </a:t>
            </a:r>
            <a:r>
              <a:rPr lang="zh-CN" altLang="en-US" sz="2400" spc="-25" dirty="0">
                <a:solidFill>
                  <a:srgbClr val="FF0000"/>
                </a:solidFill>
                <a:latin typeface="Cambria Math"/>
                <a:cs typeface="Cambria Math"/>
              </a:rPr>
              <a:t>𝑆</a:t>
            </a:r>
            <a:r>
              <a:rPr lang="zh-CN" altLang="en-US" sz="2400" spc="-37" baseline="-15325" dirty="0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lang="en-US" altLang="zh-CN" sz="2400" spc="-25" dirty="0">
                <a:solidFill>
                  <a:srgbClr val="000000"/>
                </a:solidFill>
                <a:latin typeface="Cambria Math"/>
                <a:cs typeface="Cambria Math"/>
              </a:rPr>
              <a:t>]</a:t>
            </a:r>
            <a:endParaRPr lang="zh-CN" altLang="en-US" sz="2400" dirty="0">
              <a:solidFill>
                <a:srgbClr val="000000"/>
              </a:solidFill>
              <a:latin typeface="Cambria Math"/>
              <a:cs typeface="Cambria Math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8A7C105C-28B8-4055-9B7E-BEAB94352C96}"/>
              </a:ext>
            </a:extLst>
          </p:cNvPr>
          <p:cNvSpPr/>
          <p:nvPr/>
        </p:nvSpPr>
        <p:spPr>
          <a:xfrm>
            <a:off x="1132182" y="3336715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5F77B26-2AF9-40CB-BE3D-FB9A1F91D13D}"/>
              </a:ext>
            </a:extLst>
          </p:cNvPr>
          <p:cNvSpPr txBox="1"/>
          <p:nvPr/>
        </p:nvSpPr>
        <p:spPr>
          <a:xfrm>
            <a:off x="8759244" y="2794255"/>
            <a:ext cx="2838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马尔可夫性:下一时刻的行动只和当前时刻的状态有关，和当前时刻之前的状态无关</a:t>
            </a:r>
          </a:p>
        </p:txBody>
      </p:sp>
    </p:spTree>
    <p:extLst>
      <p:ext uri="{BB962C8B-B14F-4D97-AF65-F5344CB8AC3E}">
        <p14:creationId xmlns:p14="http://schemas.microsoft.com/office/powerpoint/2010/main" val="917232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10E7D4EC-3634-4ACE-A866-53C385AFCDE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906" y="1914524"/>
            <a:ext cx="4011929" cy="2507457"/>
          </a:xfr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316084-03D8-42B5-B229-4C348BC74A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马尔可夫性质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A004C3-883A-461E-9CC4-31ADD9E23668}"/>
              </a:ext>
            </a:extLst>
          </p:cNvPr>
          <p:cNvSpPr txBox="1"/>
          <p:nvPr/>
        </p:nvSpPr>
        <p:spPr>
          <a:xfrm>
            <a:off x="3284341" y="4855692"/>
            <a:ext cx="659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象棋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0850609-5B24-4466-8F0D-89389D5722AA}"/>
              </a:ext>
            </a:extLst>
          </p:cNvPr>
          <p:cNvSpPr txBox="1"/>
          <p:nvPr/>
        </p:nvSpPr>
        <p:spPr>
          <a:xfrm>
            <a:off x="8698708" y="4855692"/>
            <a:ext cx="6596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围棋</a:t>
            </a:r>
            <a:endParaRPr lang="zh-CN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F19BE77-B32D-4D13-99D6-556F358CB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818" y="1914524"/>
            <a:ext cx="3343276" cy="2507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9332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13E4898-231C-4B7C-9044-B22ED11EC59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316084-03D8-42B5-B229-4C348BC74A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马尔可夫性质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9CA58D1-17D2-4815-A190-F285D52E2C35}"/>
                  </a:ext>
                </a:extLst>
              </p:cNvPr>
              <p:cNvSpPr txBox="1"/>
              <p:nvPr/>
            </p:nvSpPr>
            <p:spPr>
              <a:xfrm>
                <a:off x="5762030" y="3198167"/>
                <a:ext cx="609719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zh-CN" altLang="en-US" sz="2400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+2</m:t>
                          </m:r>
                        </m:sub>
                      </m:sSub>
                      <m:r>
                        <a:rPr lang="zh-CN" altLang="en-US" sz="2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zh-CN" altLang="en-US" sz="2400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zh-CN" altLang="en-US" sz="2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zh-CN" altLang="en-US" sz="2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9CA58D1-17D2-4815-A190-F285D52E2C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2030" y="3198167"/>
                <a:ext cx="6097190" cy="461665"/>
              </a:xfrm>
              <a:prstGeom prst="rect">
                <a:avLst/>
              </a:prstGeom>
              <a:blipFill>
                <a:blip r:embed="rId2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object 5">
            <a:extLst>
              <a:ext uri="{FF2B5EF4-FFF2-40B4-BE49-F238E27FC236}">
                <a16:creationId xmlns:a16="http://schemas.microsoft.com/office/drawing/2014/main" id="{4F38364B-BACF-44F7-9332-2F383B5AD16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97817" y="1911149"/>
            <a:ext cx="2639567" cy="257403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1A004C3-883A-461E-9CC4-31ADD9E23668}"/>
              </a:ext>
            </a:extLst>
          </p:cNvPr>
          <p:cNvSpPr txBox="1"/>
          <p:nvPr/>
        </p:nvSpPr>
        <p:spPr>
          <a:xfrm>
            <a:off x="3134321" y="4855692"/>
            <a:ext cx="11233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>
                <a:solidFill>
                  <a:srgbClr val="343541"/>
                </a:solidFill>
                <a:latin typeface="Helvetica Neue"/>
              </a:rPr>
              <a:t>布朗运动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0850609-5B24-4466-8F0D-89389D5722AA}"/>
              </a:ext>
            </a:extLst>
          </p:cNvPr>
          <p:cNvSpPr txBox="1"/>
          <p:nvPr/>
        </p:nvSpPr>
        <p:spPr>
          <a:xfrm>
            <a:off x="8270083" y="4855692"/>
            <a:ext cx="15495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自回归模型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0938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99644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D3FA9999-0F0E-44BA-85A2-96C5489BAFBB}"/>
              </a:ext>
            </a:extLst>
          </p:cNvPr>
          <p:cNvSpPr txBox="1"/>
          <p:nvPr/>
        </p:nvSpPr>
        <p:spPr>
          <a:xfrm>
            <a:off x="2019289" y="4348232"/>
            <a:ext cx="5314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环境</a:t>
            </a:r>
            <a:r>
              <a:rPr lang="zh-CN" altLang="en-US" dirty="0">
                <a:solidFill>
                  <a:srgbClr val="FF0000"/>
                </a:solidFill>
                <a:latin typeface="Helvetica Neue"/>
              </a:rPr>
              <a:t>完全可观测</a:t>
            </a:r>
            <a:endParaRPr lang="en-US" altLang="zh-CN" dirty="0">
              <a:solidFill>
                <a:srgbClr val="FF0000"/>
              </a:solidFill>
              <a:latin typeface="Helvetica Neue"/>
            </a:endParaRPr>
          </a:p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即，当前状态可以</a:t>
            </a:r>
            <a:r>
              <a:rPr lang="zh-CN" altLang="en-US" dirty="0">
                <a:solidFill>
                  <a:srgbClr val="FF0000"/>
                </a:solidFill>
                <a:latin typeface="Helvetica Neue"/>
              </a:rPr>
              <a:t>完全表征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过程（马尔可夫性质）</a:t>
            </a: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CEDCEE4-4B5D-4E19-A9A7-E71B6EDFFF3A}"/>
              </a:ext>
            </a:extLst>
          </p:cNvPr>
          <p:cNvSpPr txBox="1"/>
          <p:nvPr/>
        </p:nvSpPr>
        <p:spPr>
          <a:xfrm>
            <a:off x="1350169" y="2031659"/>
            <a:ext cx="89282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7365" lvl="1">
              <a:lnSpc>
                <a:spcPct val="100000"/>
              </a:lnSpc>
              <a:spcBef>
                <a:spcPts val="1625"/>
              </a:spcBef>
              <a:buClr>
                <a:srgbClr val="29AAF5"/>
              </a:buClr>
              <a:tabLst>
                <a:tab pos="735965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提供了一套为在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结果部分</a:t>
            </a:r>
            <a:r>
              <a:rPr lang="zh-CN" altLang="en-US" dirty="0">
                <a:solidFill>
                  <a:srgbClr val="FF0000"/>
                </a:solidFill>
                <a:latin typeface="Helvetica Neue"/>
              </a:rPr>
              <a:t>随机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、部分</a:t>
            </a:r>
            <a:r>
              <a:rPr lang="zh-CN" altLang="en-US" dirty="0">
                <a:solidFill>
                  <a:srgbClr val="FF0000"/>
                </a:solidFill>
                <a:latin typeface="Helvetica Neue"/>
              </a:rPr>
              <a:t>在决策者的控制下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的决策过程建模的数学框架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马尔可夫决策过程（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Markov Decision Process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，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MDP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）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E121A936-EF4D-4B82-88CB-D3CF846BD09B}"/>
              </a:ext>
            </a:extLst>
          </p:cNvPr>
          <p:cNvSpPr/>
          <p:nvPr/>
        </p:nvSpPr>
        <p:spPr>
          <a:xfrm>
            <a:off x="1709644" y="2171325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373E65F-D4B5-4D8A-B58F-B101B4629BEA}"/>
              </a:ext>
            </a:extLst>
          </p:cNvPr>
          <p:cNvSpPr txBox="1"/>
          <p:nvPr/>
        </p:nvSpPr>
        <p:spPr>
          <a:xfrm>
            <a:off x="1818651" y="3740704"/>
            <a:ext cx="86637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MDP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形式化地描述了一种强化学习的环境：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56AEFF45-E82D-49B3-9310-41968B83CE49}"/>
              </a:ext>
            </a:extLst>
          </p:cNvPr>
          <p:cNvSpPr/>
          <p:nvPr/>
        </p:nvSpPr>
        <p:spPr>
          <a:xfrm>
            <a:off x="1709644" y="3866461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F844788-9917-4ADD-BC69-2BE747758683}"/>
              </a:ext>
            </a:extLst>
          </p:cNvPr>
          <p:cNvSpPr/>
          <p:nvPr/>
        </p:nvSpPr>
        <p:spPr>
          <a:xfrm>
            <a:off x="1954669" y="4348232"/>
            <a:ext cx="5239087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B76AE6A-BB6F-4ACF-9450-BBAB37FBCD48}"/>
              </a:ext>
            </a:extLst>
          </p:cNvPr>
          <p:cNvSpPr txBox="1"/>
          <p:nvPr/>
        </p:nvSpPr>
        <p:spPr>
          <a:xfrm>
            <a:off x="5351853" y="2639187"/>
            <a:ext cx="1488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Cambria Math"/>
                <a:cs typeface="Cambria Math"/>
              </a:rPr>
              <a:t>ℙ[</a:t>
            </a:r>
            <a:r>
              <a:rPr lang="zh-CN" altLang="en-US" sz="1800" dirty="0">
                <a:solidFill>
                  <a:srgbClr val="000000"/>
                </a:solidFill>
                <a:latin typeface="Cambria Math"/>
                <a:cs typeface="Cambria Math"/>
              </a:rPr>
              <a:t>𝑆</a:t>
            </a:r>
            <a:r>
              <a:rPr lang="zh-CN" altLang="en-US" sz="2000" baseline="-15325" dirty="0">
                <a:solidFill>
                  <a:srgbClr val="000000"/>
                </a:solidFill>
                <a:latin typeface="Cambria Math"/>
                <a:cs typeface="Cambria Math"/>
              </a:rPr>
              <a:t>𝑡</a:t>
            </a:r>
            <a:r>
              <a:rPr lang="en-US" altLang="zh-CN" sz="2000" baseline="-15325" dirty="0">
                <a:solidFill>
                  <a:srgbClr val="000000"/>
                </a:solidFill>
                <a:latin typeface="Cambria Math"/>
                <a:cs typeface="Cambria Math"/>
              </a:rPr>
              <a:t>+1</a:t>
            </a:r>
            <a:r>
              <a:rPr lang="en-US" altLang="zh-CN" sz="1800" dirty="0">
                <a:solidFill>
                  <a:srgbClr val="000000"/>
                </a:solidFill>
                <a:latin typeface="Cambria Math"/>
                <a:cs typeface="Cambria Math"/>
              </a:rPr>
              <a:t>|</a:t>
            </a:r>
            <a:r>
              <a:rPr lang="zh-CN" altLang="en-US" sz="1800" dirty="0">
                <a:solidFill>
                  <a:srgbClr val="000000"/>
                </a:solidFill>
                <a:latin typeface="Cambria Math"/>
                <a:cs typeface="Cambria Math"/>
              </a:rPr>
              <a:t>𝑆</a:t>
            </a:r>
            <a:r>
              <a:rPr lang="zh-CN" altLang="en-US" sz="2000" baseline="-15325" dirty="0">
                <a:solidFill>
                  <a:srgbClr val="000000"/>
                </a:solidFill>
                <a:latin typeface="Cambria Math"/>
                <a:cs typeface="Cambria Math"/>
              </a:rPr>
              <a:t>𝑡</a:t>
            </a:r>
            <a:r>
              <a:rPr lang="en-US" altLang="zh-CN" sz="1800" dirty="0">
                <a:solidFill>
                  <a:srgbClr val="000000"/>
                </a:solidFill>
                <a:latin typeface="Cambria Math"/>
                <a:cs typeface="Cambria Math"/>
              </a:rPr>
              <a:t>,</a:t>
            </a:r>
            <a:r>
              <a:rPr lang="zh-CN" altLang="en-US" sz="1800" spc="90" dirty="0">
                <a:solidFill>
                  <a:srgbClr val="000000"/>
                </a:solidFill>
                <a:latin typeface="Cambria Math"/>
                <a:cs typeface="Cambria Math"/>
              </a:rPr>
              <a:t> </a:t>
            </a:r>
            <a:r>
              <a:rPr lang="zh-CN" altLang="en-US" sz="1800" spc="-25" dirty="0">
                <a:solidFill>
                  <a:srgbClr val="FF0000"/>
                </a:solidFill>
                <a:latin typeface="Cambria Math"/>
                <a:cs typeface="Cambria Math"/>
              </a:rPr>
              <a:t>𝐴</a:t>
            </a:r>
            <a:r>
              <a:rPr lang="zh-CN" altLang="en-US" sz="1800" spc="-37" baseline="-21367" dirty="0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lang="en-US" altLang="zh-CN" sz="1800" spc="-25" dirty="0">
                <a:solidFill>
                  <a:srgbClr val="000000"/>
                </a:solidFill>
                <a:latin typeface="Cambria Math"/>
                <a:cs typeface="Cambria Math"/>
              </a:rPr>
              <a:t>]</a:t>
            </a:r>
            <a:endParaRPr lang="zh-CN" altLang="en-US" sz="1800" dirty="0">
              <a:solidFill>
                <a:srgbClr val="000000"/>
              </a:solidFill>
              <a:latin typeface="Cambria Math"/>
              <a:cs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1004028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99644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5810C4C-9956-47F9-B32F-FCDC0CCE4C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34" y="1528762"/>
            <a:ext cx="3111685" cy="408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B3D85DFA-644A-4B46-ABAE-7A32AF3672D4}"/>
              </a:ext>
            </a:extLst>
          </p:cNvPr>
          <p:cNvSpPr/>
          <p:nvPr/>
        </p:nvSpPr>
        <p:spPr>
          <a:xfrm>
            <a:off x="4599186" y="1543427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/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10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</a:rPr>
                  <a:t>MDP -&gt; 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五元组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 </a:t>
                </a: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𝑺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𝑨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𝑷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𝜸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𝑹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endParaRPr lang="en-US" altLang="zh-CN" b="1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blipFill>
                <a:blip r:embed="rId3"/>
                <a:stretch>
                  <a:fillRect l="-10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/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是</a:t>
                </a:r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状态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的集合：</a:t>
                </a:r>
                <a:endParaRPr lang="en-US" altLang="zh-CN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blipFill>
                <a:blip r:embed="rId4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椭圆 16">
            <a:extLst>
              <a:ext uri="{FF2B5EF4-FFF2-40B4-BE49-F238E27FC236}">
                <a16:creationId xmlns:a16="http://schemas.microsoft.com/office/drawing/2014/main" id="{52A23ADC-99C8-44D8-B5FD-FE5E32DED8B2}"/>
              </a:ext>
            </a:extLst>
          </p:cNvPr>
          <p:cNvSpPr/>
          <p:nvPr/>
        </p:nvSpPr>
        <p:spPr>
          <a:xfrm>
            <a:off x="5021257" y="2059092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0560F6B-B528-483F-B7A1-9EE2108A7F0E}"/>
              </a:ext>
            </a:extLst>
          </p:cNvPr>
          <p:cNvSpPr txBox="1"/>
          <p:nvPr/>
        </p:nvSpPr>
        <p:spPr>
          <a:xfrm>
            <a:off x="5130265" y="2407576"/>
            <a:ext cx="4682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Atari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游戏中当前屏幕显示（帧图像）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10299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99644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5810C4C-9956-47F9-B32F-FCDC0CCE4C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34" y="1528762"/>
            <a:ext cx="3111685" cy="408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B3D85DFA-644A-4B46-ABAE-7A32AF3672D4}"/>
              </a:ext>
            </a:extLst>
          </p:cNvPr>
          <p:cNvSpPr/>
          <p:nvPr/>
        </p:nvSpPr>
        <p:spPr>
          <a:xfrm>
            <a:off x="4599186" y="1543427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/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10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</a:rPr>
                  <a:t>MDP -&gt; 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五元组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 </a:t>
                </a: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𝑺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𝑨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𝑷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𝜸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𝑹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endParaRPr lang="en-US" altLang="zh-CN" b="1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blipFill>
                <a:blip r:embed="rId3"/>
                <a:stretch>
                  <a:fillRect l="-10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/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是</a:t>
                </a:r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动作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的集合：</a:t>
                </a:r>
                <a:endParaRPr lang="en-US" altLang="zh-CN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blipFill>
                <a:blip r:embed="rId4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椭圆 16">
            <a:extLst>
              <a:ext uri="{FF2B5EF4-FFF2-40B4-BE49-F238E27FC236}">
                <a16:creationId xmlns:a16="http://schemas.microsoft.com/office/drawing/2014/main" id="{52A23ADC-99C8-44D8-B5FD-FE5E32DED8B2}"/>
              </a:ext>
            </a:extLst>
          </p:cNvPr>
          <p:cNvSpPr/>
          <p:nvPr/>
        </p:nvSpPr>
        <p:spPr>
          <a:xfrm>
            <a:off x="5021257" y="2059092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0560F6B-B528-483F-B7A1-9EE2108A7F0E}"/>
              </a:ext>
            </a:extLst>
          </p:cNvPr>
          <p:cNvSpPr txBox="1"/>
          <p:nvPr/>
        </p:nvSpPr>
        <p:spPr>
          <a:xfrm>
            <a:off x="5123121" y="2407576"/>
            <a:ext cx="4682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离散动作值，手柄操纵杆方向和按钮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0207AE-99F2-4331-B8BF-2C4C3112F0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2852" y="3116225"/>
            <a:ext cx="1683723" cy="3976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FF85C3C-0A00-4112-B656-9105AFE59E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2852" y="3780163"/>
            <a:ext cx="5436820" cy="128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63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99644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5810C4C-9956-47F9-B32F-FCDC0CCE4C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34" y="1528762"/>
            <a:ext cx="3111685" cy="408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B3D85DFA-644A-4B46-ABAE-7A32AF3672D4}"/>
              </a:ext>
            </a:extLst>
          </p:cNvPr>
          <p:cNvSpPr/>
          <p:nvPr/>
        </p:nvSpPr>
        <p:spPr>
          <a:xfrm>
            <a:off x="4599186" y="1543427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/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10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</a:rPr>
                  <a:t>MDP -&gt; 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五元组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 </a:t>
                </a: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𝑺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𝑨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𝑷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𝜸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𝑹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endParaRPr lang="en-US" altLang="zh-CN" b="1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blipFill>
                <a:blip r:embed="rId3"/>
                <a:stretch>
                  <a:fillRect l="-10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/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是</a:t>
                </a:r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状态转移概率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：</a:t>
                </a:r>
                <a:endParaRPr lang="en-US" altLang="zh-CN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blipFill>
                <a:blip r:embed="rId4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椭圆 16">
            <a:extLst>
              <a:ext uri="{FF2B5EF4-FFF2-40B4-BE49-F238E27FC236}">
                <a16:creationId xmlns:a16="http://schemas.microsoft.com/office/drawing/2014/main" id="{52A23ADC-99C8-44D8-B5FD-FE5E32DED8B2}"/>
              </a:ext>
            </a:extLst>
          </p:cNvPr>
          <p:cNvSpPr/>
          <p:nvPr/>
        </p:nvSpPr>
        <p:spPr>
          <a:xfrm>
            <a:off x="5021257" y="2059092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50560F6B-B528-483F-B7A1-9EE2108A7F0E}"/>
                  </a:ext>
                </a:extLst>
              </p:cNvPr>
              <p:cNvSpPr txBox="1"/>
              <p:nvPr/>
            </p:nvSpPr>
            <p:spPr>
              <a:xfrm>
                <a:off x="5137409" y="2407576"/>
                <a:ext cx="6166318" cy="37253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指从一个状态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转移到另一个状态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的概率，记作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sSup>
                          <m:sSupPr>
                            <m:ctrlP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</m:oMath>
                </a14:m>
                <a:endParaRPr lang="en-US" altLang="zh-CN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50560F6B-B528-483F-B7A1-9EE2108A7F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7409" y="2407576"/>
                <a:ext cx="6166318" cy="372538"/>
              </a:xfrm>
              <a:prstGeom prst="rect">
                <a:avLst/>
              </a:prstGeom>
              <a:blipFill>
                <a:blip r:embed="rId5"/>
                <a:stretch>
                  <a:fillRect l="-99"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F97FA8A-35EC-42E2-A4D4-7F135D537A36}"/>
                  </a:ext>
                </a:extLst>
              </p:cNvPr>
              <p:cNvSpPr txBox="1"/>
              <p:nvPr/>
            </p:nvSpPr>
            <p:spPr>
              <a:xfrm>
                <a:off x="6288735" y="2924462"/>
                <a:ext cx="3309342" cy="37253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𝒫</m:t>
                          </m:r>
                        </m:e>
                        <m:sub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zh-CN" altLang="en-US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sub>
                      </m:sSub>
                      <m: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zh-CN" altLang="en-US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zh-CN" altLang="en-US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zh-CN" alt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zh-CN" altLang="en-US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zh-CN" alt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F97FA8A-35EC-42E2-A4D4-7F135D537A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8735" y="2924462"/>
                <a:ext cx="3309342" cy="37253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E523C1DF-EDEA-4C6A-BABE-BE75242EDD35}"/>
                  </a:ext>
                </a:extLst>
              </p:cNvPr>
              <p:cNvSpPr txBox="1"/>
              <p:nvPr/>
            </p:nvSpPr>
            <p:spPr>
              <a:xfrm>
                <a:off x="5149848" y="3441348"/>
                <a:ext cx="616631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状态转移矩阵</a:t>
                </a:r>
                <a14:m>
                  <m:oMath xmlns:m="http://schemas.openxmlformats.org/officeDocument/2006/math">
                    <m:r>
                      <a:rPr lang="en-US" altLang="zh-CN" i="1" dirty="0">
                        <a:solidFill>
                          <a:srgbClr val="343541"/>
                        </a:solidFill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定义了所有从状态</a:t>
                </a: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</a:rPr>
                  <a:t>s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转移到所有后继状态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的转移概率</a:t>
                </a:r>
                <a:endParaRPr lang="en-US" altLang="zh-CN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E523C1DF-EDEA-4C6A-BABE-BE75242EDD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9848" y="3441348"/>
                <a:ext cx="6166318" cy="646331"/>
              </a:xfrm>
              <a:prstGeom prst="rect">
                <a:avLst/>
              </a:prstGeom>
              <a:blipFill>
                <a:blip r:embed="rId7"/>
                <a:stretch>
                  <a:fillRect l="-99" t="-5660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3D36ABEC-4A23-4937-B894-96F23476D787}"/>
                  </a:ext>
                </a:extLst>
              </p:cNvPr>
              <p:cNvSpPr txBox="1"/>
              <p:nvPr/>
            </p:nvSpPr>
            <p:spPr>
              <a:xfrm>
                <a:off x="6870951" y="4575383"/>
                <a:ext cx="6097190" cy="4278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ts val="1200"/>
                  </a:lnSpc>
                  <a:spcAft>
                    <a:spcPts val="1200"/>
                  </a:spcAft>
                </a:pPr>
                <a14:m>
                  <m:oMath xmlns:m="http://schemas.openxmlformats.org/officeDocument/2006/math">
                    <m:r>
                      <a:rPr lang="en-US" altLang="zh-CN" sz="1800" i="1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𝒫</m:t>
                    </m:r>
                    <m:r>
                      <a:rPr lang="en-US" altLang="zh-CN" sz="180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altLang="zh-CN" sz="18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sz="18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zh-CN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sz="18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CN" sz="18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zh-CN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sz="18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  <m:r>
                                    <a:rPr lang="en-US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zh-CN" sz="18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⋮</m:t>
                              </m:r>
                            </m:e>
                            <m:e/>
                            <m:e/>
                          </m:mr>
                          <m:mr>
                            <m:e>
                              <m:sSub>
                                <m:sSubPr>
                                  <m:ctrlPr>
                                    <a:rPr lang="zh-CN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sz="18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CN" sz="18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zh-CN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sz="1800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𝑛𝑛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zh-CN" altLang="zh-CN" sz="18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3D36ABEC-4A23-4937-B894-96F23476D7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0951" y="4575383"/>
                <a:ext cx="6097190" cy="427809"/>
              </a:xfrm>
              <a:prstGeom prst="rect">
                <a:avLst/>
              </a:prstGeom>
              <a:blipFill>
                <a:blip r:embed="rId8"/>
                <a:stretch>
                  <a:fillRect t="-1114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箭头: 下 5">
            <a:extLst>
              <a:ext uri="{FF2B5EF4-FFF2-40B4-BE49-F238E27FC236}">
                <a16:creationId xmlns:a16="http://schemas.microsoft.com/office/drawing/2014/main" id="{07977FE9-72EA-43FB-9F5E-AF28EC0C69CE}"/>
              </a:ext>
            </a:extLst>
          </p:cNvPr>
          <p:cNvSpPr/>
          <p:nvPr/>
        </p:nvSpPr>
        <p:spPr>
          <a:xfrm>
            <a:off x="8032810" y="5067488"/>
            <a:ext cx="329057" cy="28575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7E2FC64-9719-44E4-BCE1-117176FC2F42}"/>
              </a:ext>
            </a:extLst>
          </p:cNvPr>
          <p:cNvSpPr txBox="1"/>
          <p:nvPr/>
        </p:nvSpPr>
        <p:spPr>
          <a:xfrm>
            <a:off x="7419575" y="5428182"/>
            <a:ext cx="16019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状态转移概率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9106C16-2B5D-45E5-B709-A1552C67FFFE}"/>
              </a:ext>
            </a:extLst>
          </p:cNvPr>
          <p:cNvSpPr txBox="1"/>
          <p:nvPr/>
        </p:nvSpPr>
        <p:spPr>
          <a:xfrm>
            <a:off x="8993985" y="4061649"/>
            <a:ext cx="604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Helvetica Neue"/>
              </a:rPr>
              <a:t>=  1 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390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99644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B3D85DFA-644A-4B46-ABAE-7A32AF3672D4}"/>
              </a:ext>
            </a:extLst>
          </p:cNvPr>
          <p:cNvSpPr/>
          <p:nvPr/>
        </p:nvSpPr>
        <p:spPr>
          <a:xfrm>
            <a:off x="4599186" y="1543427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/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10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</a:rPr>
                  <a:t>MDP -&gt; 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五元组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 </a:t>
                </a: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𝑺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𝑨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𝑷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𝜸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𝑹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endParaRPr lang="en-US" altLang="zh-CN" b="1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blipFill>
                <a:blip r:embed="rId2"/>
                <a:stretch>
                  <a:fillRect l="-10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文本框 15">
            <a:extLst>
              <a:ext uri="{FF2B5EF4-FFF2-40B4-BE49-F238E27FC236}">
                <a16:creationId xmlns:a16="http://schemas.microsoft.com/office/drawing/2014/main" id="{D37FB035-F4F1-46F0-854F-CF0D465E2384}"/>
              </a:ext>
            </a:extLst>
          </p:cNvPr>
          <p:cNvSpPr txBox="1"/>
          <p:nvPr/>
        </p:nvSpPr>
        <p:spPr>
          <a:xfrm>
            <a:off x="5130265" y="1933335"/>
            <a:ext cx="4682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状态转移概率函数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：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2A23ADC-99C8-44D8-B5FD-FE5E32DED8B2}"/>
              </a:ext>
            </a:extLst>
          </p:cNvPr>
          <p:cNvSpPr/>
          <p:nvPr/>
        </p:nvSpPr>
        <p:spPr>
          <a:xfrm>
            <a:off x="5021257" y="2059092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F97FA8A-35EC-42E2-A4D4-7F135D537A36}"/>
                  </a:ext>
                </a:extLst>
              </p:cNvPr>
              <p:cNvSpPr txBox="1"/>
              <p:nvPr/>
            </p:nvSpPr>
            <p:spPr>
              <a:xfrm>
                <a:off x="5990088" y="2454777"/>
                <a:ext cx="44145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zh-CN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zh-CN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zh-CN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altLang="zh-CN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ℙ</m:t>
                      </m:r>
                      <m:d>
                        <m:dPr>
                          <m:ctrlPr>
                            <a:rPr lang="zh-CN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zh-CN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zh-CN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zh-CN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</m:oMath>
                  </m:oMathPara>
                </a14:m>
                <a:endParaRPr lang="zh-CN" altLang="zh-CN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F97FA8A-35EC-42E2-A4D4-7F135D537A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0088" y="2454777"/>
                <a:ext cx="4414500" cy="369332"/>
              </a:xfrm>
              <a:prstGeom prst="rect">
                <a:avLst/>
              </a:prstGeom>
              <a:blipFill>
                <a:blip r:embed="rId3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文本框 18">
            <a:extLst>
              <a:ext uri="{FF2B5EF4-FFF2-40B4-BE49-F238E27FC236}">
                <a16:creationId xmlns:a16="http://schemas.microsoft.com/office/drawing/2014/main" id="{E523C1DF-EDEA-4C6A-BABE-BE75242EDD35}"/>
              </a:ext>
            </a:extLst>
          </p:cNvPr>
          <p:cNvSpPr txBox="1"/>
          <p:nvPr/>
        </p:nvSpPr>
        <p:spPr>
          <a:xfrm>
            <a:off x="5578362" y="3662459"/>
            <a:ext cx="61663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状态转移可以是随机的。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91B376-A8E1-44D3-B3BA-6CDD2076D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68" y="1488757"/>
            <a:ext cx="3794610" cy="2543034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FECF14FD-3FF6-4627-9EED-4AC4585E019E}"/>
              </a:ext>
            </a:extLst>
          </p:cNvPr>
          <p:cNvSpPr txBox="1"/>
          <p:nvPr/>
        </p:nvSpPr>
        <p:spPr>
          <a:xfrm>
            <a:off x="5578362" y="4509893"/>
            <a:ext cx="61663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状态转移可以是确定性的。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C19CCEAB-1925-4A56-AE20-7E483174ABF7}"/>
                  </a:ext>
                </a:extLst>
              </p:cNvPr>
              <p:cNvSpPr txBox="1"/>
              <p:nvPr/>
            </p:nvSpPr>
            <p:spPr>
              <a:xfrm>
                <a:off x="5264096" y="5119504"/>
                <a:ext cx="4414500" cy="7101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zh-CN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zh-CN" altLang="zh-CN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zh-CN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altLang="zh-CN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1 , </m:t>
                              </m:r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d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0 ,  </m:t>
                              </m:r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zh-CN" dirty="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C19CCEAB-1925-4A56-AE20-7E483174AB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4096" y="5119504"/>
                <a:ext cx="4414500" cy="71019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星形: 四角 10">
            <a:extLst>
              <a:ext uri="{FF2B5EF4-FFF2-40B4-BE49-F238E27FC236}">
                <a16:creationId xmlns:a16="http://schemas.microsoft.com/office/drawing/2014/main" id="{1EFEFD55-8789-41E0-9389-49C12B4323A6}"/>
              </a:ext>
            </a:extLst>
          </p:cNvPr>
          <p:cNvSpPr/>
          <p:nvPr/>
        </p:nvSpPr>
        <p:spPr>
          <a:xfrm>
            <a:off x="5264096" y="3738905"/>
            <a:ext cx="252000" cy="252000"/>
          </a:xfrm>
          <a:prstGeom prst="star4">
            <a:avLst/>
          </a:prstGeom>
          <a:solidFill>
            <a:srgbClr val="FF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p:sp>
        <p:nvSpPr>
          <p:cNvPr id="29" name="星形: 四角 28">
            <a:extLst>
              <a:ext uri="{FF2B5EF4-FFF2-40B4-BE49-F238E27FC236}">
                <a16:creationId xmlns:a16="http://schemas.microsoft.com/office/drawing/2014/main" id="{9C6ACFD7-0DF9-488E-B672-B58B878BA331}"/>
              </a:ext>
            </a:extLst>
          </p:cNvPr>
          <p:cNvSpPr/>
          <p:nvPr/>
        </p:nvSpPr>
        <p:spPr>
          <a:xfrm>
            <a:off x="5264096" y="4572318"/>
            <a:ext cx="252000" cy="252000"/>
          </a:xfrm>
          <a:prstGeom prst="star4">
            <a:avLst/>
          </a:prstGeom>
          <a:solidFill>
            <a:srgbClr val="FF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B7B1CCE-84A6-4048-BA9E-CD3D52C5B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1521" y="2951306"/>
            <a:ext cx="1207716" cy="120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0DE13B0-A767-4A36-96FA-85F155D186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5341" y="4453944"/>
            <a:ext cx="1552383" cy="1875278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2B4D4D69-0DCC-4F9E-B7CA-93D8A53F36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228" y="4509893"/>
            <a:ext cx="2259289" cy="163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090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研究内容与研究方案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99644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5810C4C-9956-47F9-B32F-FCDC0CCE4C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34" y="1528762"/>
            <a:ext cx="3111685" cy="408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B3D85DFA-644A-4B46-ABAE-7A32AF3672D4}"/>
              </a:ext>
            </a:extLst>
          </p:cNvPr>
          <p:cNvSpPr/>
          <p:nvPr/>
        </p:nvSpPr>
        <p:spPr>
          <a:xfrm>
            <a:off x="4599186" y="1543427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/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10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</a:rPr>
                  <a:t>MDP -&gt; 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五元组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 </a:t>
                </a: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𝑺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𝑨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𝑷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𝜸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𝑹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endParaRPr lang="en-US" altLang="zh-CN" b="1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blipFill>
                <a:blip r:embed="rId3"/>
                <a:stretch>
                  <a:fillRect l="-10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/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spcBef>
                    <a:spcPts val="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是</a:t>
                </a:r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奖励函数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altLang="zh-CN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ℝ</m:t>
                    </m:r>
                  </m:oMath>
                </a14:m>
                <a:endParaRPr lang="zh-CN" altLang="zh-CN" i="1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blipFill>
                <a:blip r:embed="rId4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椭圆 16">
            <a:extLst>
              <a:ext uri="{FF2B5EF4-FFF2-40B4-BE49-F238E27FC236}">
                <a16:creationId xmlns:a16="http://schemas.microsoft.com/office/drawing/2014/main" id="{52A23ADC-99C8-44D8-B5FD-FE5E32DED8B2}"/>
              </a:ext>
            </a:extLst>
          </p:cNvPr>
          <p:cNvSpPr/>
          <p:nvPr/>
        </p:nvSpPr>
        <p:spPr>
          <a:xfrm>
            <a:off x="5021257" y="2059092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0560F6B-B528-483F-B7A1-9EE2108A7F0E}"/>
              </a:ext>
            </a:extLst>
          </p:cNvPr>
          <p:cNvSpPr txBox="1"/>
          <p:nvPr/>
        </p:nvSpPr>
        <p:spPr>
          <a:xfrm>
            <a:off x="5130265" y="2407576"/>
            <a:ext cx="60971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智能体执行一个动作之后，环境返回给智能体的一个数值。奖励往往由我们自己来定义，奖励定义得好坏非常影响强化学习的结果。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311222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99644" y="42060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5810C4C-9956-47F9-B32F-FCDC0CCE4C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34" y="1528762"/>
            <a:ext cx="3111685" cy="408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B3D85DFA-644A-4B46-ABAE-7A32AF3672D4}"/>
              </a:ext>
            </a:extLst>
          </p:cNvPr>
          <p:cNvSpPr/>
          <p:nvPr/>
        </p:nvSpPr>
        <p:spPr>
          <a:xfrm>
            <a:off x="4599186" y="1543427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/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10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</a:rPr>
                  <a:t>MDP -&gt; 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五元组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 </a:t>
                </a:r>
                <a:r>
                  <a:rPr lang="en-US" altLang="zh-CN" dirty="0">
                    <a:solidFill>
                      <a:srgbClr val="343541"/>
                    </a:solidFill>
                    <a:latin typeface="Helvetica Neue"/>
                    <a:sym typeface="Wingdings" panose="05000000000000000000" pitchFamily="2" charset="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𝑺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𝑨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𝑷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𝜸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𝑹</m:t>
                    </m:r>
                    <m:r>
                      <a:rPr lang="en-US" altLang="zh-CN" b="1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endParaRPr lang="en-US" altLang="zh-CN" b="1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B77B67E-A52C-432E-8BB9-D59F515EA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4811" y="1422677"/>
                <a:ext cx="6097190" cy="369332"/>
              </a:xfrm>
              <a:prstGeom prst="rect">
                <a:avLst/>
              </a:prstGeom>
              <a:blipFill>
                <a:blip r:embed="rId3"/>
                <a:stretch>
                  <a:fillRect l="-100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/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5"/>
                  </a:spcBef>
                  <a:buClr>
                    <a:srgbClr val="29AAF5"/>
                  </a:buClr>
                  <a:buSzPct val="87500"/>
                  <a:tabLst>
                    <a:tab pos="336550" algn="l"/>
                  </a:tabLst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是</a:t>
                </a:r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折扣因子（衰减系数）</a:t>
                </a:r>
                <a:endParaRPr lang="en-US" altLang="zh-CN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37FB035-F4F1-46F0-854F-CF0D465E23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0265" y="1933335"/>
                <a:ext cx="4682162" cy="369332"/>
              </a:xfrm>
              <a:prstGeom prst="rect">
                <a:avLst/>
              </a:prstGeom>
              <a:blipFill>
                <a:blip r:embed="rId4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椭圆 16">
            <a:extLst>
              <a:ext uri="{FF2B5EF4-FFF2-40B4-BE49-F238E27FC236}">
                <a16:creationId xmlns:a16="http://schemas.microsoft.com/office/drawing/2014/main" id="{52A23ADC-99C8-44D8-B5FD-FE5E32DED8B2}"/>
              </a:ext>
            </a:extLst>
          </p:cNvPr>
          <p:cNvSpPr/>
          <p:nvPr/>
        </p:nvSpPr>
        <p:spPr>
          <a:xfrm>
            <a:off x="5021257" y="2059092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5189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553B3B8-7744-4926-9673-3AD9B03581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67548" y="2475206"/>
            <a:ext cx="3627981" cy="480131"/>
          </a:xfrm>
        </p:spPr>
        <p:txBody>
          <a:bodyPr>
            <a:spAutoFit/>
          </a:bodyPr>
          <a:lstStyle/>
          <a:p>
            <a:r>
              <a:rPr lang="zh-CN" altLang="en-US" dirty="0"/>
              <a:t>强化学习介绍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82A0F9-3AA8-4C40-8DA0-1D6CAA96A5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67548" y="3545955"/>
            <a:ext cx="3627981" cy="480131"/>
          </a:xfrm>
        </p:spPr>
        <p:txBody>
          <a:bodyPr>
            <a:spAutoFit/>
          </a:bodyPr>
          <a:lstStyle/>
          <a:p>
            <a:r>
              <a:rPr lang="zh-CN" altLang="en-US" dirty="0"/>
              <a:t>强化学习基本概念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3805FF7F-0FF7-477F-8A5F-71E884F6DC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67547" y="4616704"/>
            <a:ext cx="3627981" cy="480131"/>
          </a:xfrm>
        </p:spPr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A349D872-6253-46C3-8D81-8A07CB2800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67547" y="5755147"/>
            <a:ext cx="3627981" cy="480131"/>
          </a:xfrm>
        </p:spPr>
        <p:txBody>
          <a:bodyPr>
            <a:spAutoFit/>
          </a:bodyPr>
          <a:lstStyle/>
          <a:p>
            <a:r>
              <a:rPr lang="zh-CN" altLang="en-US" dirty="0"/>
              <a:t>贝尔曼方程</a:t>
            </a:r>
          </a:p>
        </p:txBody>
      </p:sp>
    </p:spTree>
    <p:extLst>
      <p:ext uri="{BB962C8B-B14F-4D97-AF65-F5344CB8AC3E}">
        <p14:creationId xmlns:p14="http://schemas.microsoft.com/office/powerpoint/2010/main" val="23758724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25658" y="4048889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6CEDCEE4-4B5D-4E19-A9A7-E71B6EDFFF3A}"/>
                  </a:ext>
                </a:extLst>
              </p:cNvPr>
              <p:cNvSpPr txBox="1"/>
              <p:nvPr/>
            </p:nvSpPr>
            <p:spPr>
              <a:xfrm>
                <a:off x="1276183" y="1874497"/>
                <a:ext cx="89282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7365" lvl="1">
                  <a:lnSpc>
                    <a:spcPct val="100000"/>
                  </a:lnSpc>
                  <a:spcBef>
                    <a:spcPts val="1625"/>
                  </a:spcBef>
                  <a:buClr>
                    <a:srgbClr val="29AAF5"/>
                  </a:buClr>
                  <a:tabLst>
                    <a:tab pos="7359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出发</a:t>
                </a:r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6CEDCEE4-4B5D-4E19-A9A7-E71B6EDFF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183" y="1874497"/>
                <a:ext cx="8928281" cy="369332"/>
              </a:xfrm>
              <a:prstGeom prst="rect">
                <a:avLst/>
              </a:prstGeom>
              <a:blipFill>
                <a:blip r:embed="rId2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动态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MDP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过程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E121A936-EF4D-4B82-88CB-D3CF846BD09B}"/>
              </a:ext>
            </a:extLst>
          </p:cNvPr>
          <p:cNvSpPr/>
          <p:nvPr/>
        </p:nvSpPr>
        <p:spPr>
          <a:xfrm>
            <a:off x="1635658" y="2014163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3348C59-BDBD-4907-AC91-5FE26F4A94A5}"/>
                  </a:ext>
                </a:extLst>
              </p:cNvPr>
              <p:cNvSpPr txBox="1"/>
              <p:nvPr/>
            </p:nvSpPr>
            <p:spPr>
              <a:xfrm>
                <a:off x="1276183" y="2308753"/>
                <a:ext cx="89282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7365" lvl="1">
                  <a:lnSpc>
                    <a:spcPct val="100000"/>
                  </a:lnSpc>
                  <a:spcBef>
                    <a:spcPts val="1625"/>
                  </a:spcBef>
                  <a:buClr>
                    <a:srgbClr val="29AAF5"/>
                  </a:buClr>
                  <a:tabLst>
                    <a:tab pos="7359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选择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b="0" i="1" dirty="0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dirty="0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zh-CN" altLang="en-US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3348C59-BDBD-4907-AC91-5FE26F4A94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183" y="2308753"/>
                <a:ext cx="8928281" cy="369332"/>
              </a:xfrm>
              <a:prstGeom prst="rect">
                <a:avLst/>
              </a:prstGeom>
              <a:blipFill>
                <a:blip r:embed="rId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椭圆 14">
            <a:extLst>
              <a:ext uri="{FF2B5EF4-FFF2-40B4-BE49-F238E27FC236}">
                <a16:creationId xmlns:a16="http://schemas.microsoft.com/office/drawing/2014/main" id="{BE03A2AD-0AEB-4D85-84AF-B1CBD56695E7}"/>
              </a:ext>
            </a:extLst>
          </p:cNvPr>
          <p:cNvSpPr/>
          <p:nvPr/>
        </p:nvSpPr>
        <p:spPr>
          <a:xfrm>
            <a:off x="1635658" y="2448419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3DFF3611-2B54-4792-8776-D922A7A0A455}"/>
                  </a:ext>
                </a:extLst>
              </p:cNvPr>
              <p:cNvSpPr txBox="1"/>
              <p:nvPr/>
            </p:nvSpPr>
            <p:spPr>
              <a:xfrm>
                <a:off x="1276183" y="2761481"/>
                <a:ext cx="89282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7365" lvl="1">
                  <a:lnSpc>
                    <a:spcPct val="100000"/>
                  </a:lnSpc>
                  <a:spcBef>
                    <a:spcPts val="1625"/>
                  </a:spcBef>
                  <a:buClr>
                    <a:srgbClr val="29AAF5"/>
                  </a:buClr>
                  <a:tabLst>
                    <a:tab pos="7359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获得奖励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出发</a:t>
                </a: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3DFF3611-2B54-4792-8776-D922A7A0A4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183" y="2761481"/>
                <a:ext cx="8928281" cy="369332"/>
              </a:xfrm>
              <a:prstGeom prst="rect">
                <a:avLst/>
              </a:prstGeom>
              <a:blipFill>
                <a:blip r:embed="rId4"/>
                <a:stretch>
                  <a:fillRect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椭圆 16">
            <a:extLst>
              <a:ext uri="{FF2B5EF4-FFF2-40B4-BE49-F238E27FC236}">
                <a16:creationId xmlns:a16="http://schemas.microsoft.com/office/drawing/2014/main" id="{6FD1A279-CF2D-44B5-8FAA-2C460E1AF9F4}"/>
              </a:ext>
            </a:extLst>
          </p:cNvPr>
          <p:cNvSpPr/>
          <p:nvPr/>
        </p:nvSpPr>
        <p:spPr>
          <a:xfrm>
            <a:off x="1635658" y="2901147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8011286F-A4F0-4A7B-9F99-8D073EA65E24}"/>
                  </a:ext>
                </a:extLst>
              </p:cNvPr>
              <p:cNvSpPr txBox="1"/>
              <p:nvPr/>
            </p:nvSpPr>
            <p:spPr>
              <a:xfrm>
                <a:off x="1276182" y="3175217"/>
                <a:ext cx="89282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7365" lvl="1">
                  <a:lnSpc>
                    <a:spcPct val="100000"/>
                  </a:lnSpc>
                  <a:spcBef>
                    <a:spcPts val="1625"/>
                  </a:spcBef>
                  <a:buClr>
                    <a:srgbClr val="29AAF5"/>
                  </a:buClr>
                  <a:tabLst>
                    <a:tab pos="7359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转移到下一个状态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zh-CN" altLang="en-US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8011286F-A4F0-4A7B-9F99-8D073EA65E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182" y="3175217"/>
                <a:ext cx="8928281" cy="369332"/>
              </a:xfrm>
              <a:prstGeom prst="rect">
                <a:avLst/>
              </a:prstGeom>
              <a:blipFill>
                <a:blip r:embed="rId5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椭圆 18">
            <a:extLst>
              <a:ext uri="{FF2B5EF4-FFF2-40B4-BE49-F238E27FC236}">
                <a16:creationId xmlns:a16="http://schemas.microsoft.com/office/drawing/2014/main" id="{BD4F6B21-5C11-44AD-9DB2-A3210BE9FC22}"/>
              </a:ext>
            </a:extLst>
          </p:cNvPr>
          <p:cNvSpPr/>
          <p:nvPr/>
        </p:nvSpPr>
        <p:spPr>
          <a:xfrm>
            <a:off x="1635658" y="3335117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7E213FC-8C0D-4837-B056-A32CB3CFB6AA}"/>
              </a:ext>
            </a:extLst>
          </p:cNvPr>
          <p:cNvSpPr txBox="1"/>
          <p:nvPr/>
        </p:nvSpPr>
        <p:spPr>
          <a:xfrm rot="5400000">
            <a:off x="2582840" y="3624214"/>
            <a:ext cx="697627" cy="707886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000000"/>
                </a:solidFill>
              </a:rPr>
              <a:t>…</a:t>
            </a:r>
            <a:endParaRPr lang="zh-CN" altLang="en-US" sz="4000" b="1" dirty="0">
              <a:solidFill>
                <a:srgbClr val="000000"/>
              </a:solidFill>
            </a:endParaRPr>
          </a:p>
        </p:txBody>
      </p:sp>
      <p:sp>
        <p:nvSpPr>
          <p:cNvPr id="3" name="箭头: 虚尾 2">
            <a:extLst>
              <a:ext uri="{FF2B5EF4-FFF2-40B4-BE49-F238E27FC236}">
                <a16:creationId xmlns:a16="http://schemas.microsoft.com/office/drawing/2014/main" id="{F7C1E2C3-B054-45A8-82D3-274F192BC0EB}"/>
              </a:ext>
            </a:extLst>
          </p:cNvPr>
          <p:cNvSpPr/>
          <p:nvPr/>
        </p:nvSpPr>
        <p:spPr>
          <a:xfrm>
            <a:off x="4616729" y="2576815"/>
            <a:ext cx="662823" cy="369332"/>
          </a:xfrm>
          <a:prstGeom prst="striped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80196C43-0D63-48D9-8BC4-87EA0674B52C}"/>
                  </a:ext>
                </a:extLst>
              </p:cNvPr>
              <p:cNvSpPr txBox="1"/>
              <p:nvPr/>
            </p:nvSpPr>
            <p:spPr>
              <a:xfrm>
                <a:off x="5458462" y="2341430"/>
                <a:ext cx="6097190" cy="6047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r>
                        <a:rPr lang="zh-CN" altLang="en-US" sz="2400" b="1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zh-CN" altLang="en-US" sz="2400" b="1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80196C43-0D63-48D9-8BC4-87EA0674B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8462" y="2341430"/>
                <a:ext cx="6097190" cy="60471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文本框 27">
            <a:extLst>
              <a:ext uri="{FF2B5EF4-FFF2-40B4-BE49-F238E27FC236}">
                <a16:creationId xmlns:a16="http://schemas.microsoft.com/office/drawing/2014/main" id="{AA2652D1-8307-4848-AE68-479DED2AFFFD}"/>
              </a:ext>
            </a:extLst>
          </p:cNvPr>
          <p:cNvSpPr txBox="1"/>
          <p:nvPr/>
        </p:nvSpPr>
        <p:spPr>
          <a:xfrm>
            <a:off x="7840620" y="3052507"/>
            <a:ext cx="1136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buClr>
                <a:srgbClr val="29AAF5"/>
              </a:buClr>
              <a:tabLst>
                <a:tab pos="240665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不断进行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B7F31E30-C7CE-486F-8D22-9D71C6D592D0}"/>
                  </a:ext>
                </a:extLst>
              </p:cNvPr>
              <p:cNvSpPr txBox="1"/>
              <p:nvPr/>
            </p:nvSpPr>
            <p:spPr>
              <a:xfrm>
                <a:off x="1731857" y="4419410"/>
                <a:ext cx="629458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590"/>
                  </a:spcBef>
                  <a:buClr>
                    <a:srgbClr val="29AAF5"/>
                  </a:buClr>
                  <a:tabLst>
                    <a:tab pos="2787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直到</a:t>
                </a:r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终止状态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出现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为止，或者</a:t>
                </a:r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无止尽地进行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下去</a:t>
                </a:r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B7F31E30-C7CE-486F-8D22-9D71C6D592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1857" y="4419410"/>
                <a:ext cx="6294589" cy="369332"/>
              </a:xfrm>
              <a:prstGeom prst="rect">
                <a:avLst/>
              </a:prstGeom>
              <a:blipFill>
                <a:blip r:embed="rId7"/>
                <a:stretch>
                  <a:fillRect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椭圆 30">
            <a:extLst>
              <a:ext uri="{FF2B5EF4-FFF2-40B4-BE49-F238E27FC236}">
                <a16:creationId xmlns:a16="http://schemas.microsoft.com/office/drawing/2014/main" id="{4D09A63D-3399-459E-B387-AAA7D3E615B8}"/>
              </a:ext>
            </a:extLst>
          </p:cNvPr>
          <p:cNvSpPr/>
          <p:nvPr/>
        </p:nvSpPr>
        <p:spPr>
          <a:xfrm>
            <a:off x="1641857" y="4571665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对话气泡: 椭圆形 10">
            <a:extLst>
              <a:ext uri="{FF2B5EF4-FFF2-40B4-BE49-F238E27FC236}">
                <a16:creationId xmlns:a16="http://schemas.microsoft.com/office/drawing/2014/main" id="{F5E34EE8-EDFA-4DAC-8AE6-F039901BB201}"/>
              </a:ext>
            </a:extLst>
          </p:cNvPr>
          <p:cNvSpPr/>
          <p:nvPr/>
        </p:nvSpPr>
        <p:spPr>
          <a:xfrm>
            <a:off x="3664975" y="3789869"/>
            <a:ext cx="798192" cy="471487"/>
          </a:xfrm>
          <a:prstGeom prst="wedgeEllipseCallout">
            <a:avLst>
              <a:gd name="adj1" fmla="val -126442"/>
              <a:gd name="adj2" fmla="val 80682"/>
            </a:avLst>
          </a:prstGeom>
          <a:solidFill>
            <a:srgbClr val="BDF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FF0000"/>
                </a:solidFill>
                <a:latin typeface="Helvetica Neue"/>
              </a:rPr>
              <a:t>约束</a:t>
            </a:r>
          </a:p>
        </p:txBody>
      </p:sp>
      <p:sp>
        <p:nvSpPr>
          <p:cNvPr id="32" name="对话气泡: 椭圆形 31">
            <a:extLst>
              <a:ext uri="{FF2B5EF4-FFF2-40B4-BE49-F238E27FC236}">
                <a16:creationId xmlns:a16="http://schemas.microsoft.com/office/drawing/2014/main" id="{31514CEA-EC24-466D-8FAB-0AB55973AEEE}"/>
              </a:ext>
            </a:extLst>
          </p:cNvPr>
          <p:cNvSpPr/>
          <p:nvPr/>
        </p:nvSpPr>
        <p:spPr>
          <a:xfrm>
            <a:off x="1680658" y="3789870"/>
            <a:ext cx="798192" cy="471487"/>
          </a:xfrm>
          <a:prstGeom prst="wedgeEllipseCallout">
            <a:avLst>
              <a:gd name="adj1" fmla="val 81195"/>
              <a:gd name="adj2" fmla="val 85228"/>
            </a:avLst>
          </a:prstGeom>
          <a:solidFill>
            <a:srgbClr val="BDF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FF0000"/>
                </a:solidFill>
                <a:latin typeface="Helvetica Neue"/>
              </a:rPr>
              <a:t>结束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BDDFE07-C126-4481-87E1-E200FEF357CF}"/>
              </a:ext>
            </a:extLst>
          </p:cNvPr>
          <p:cNvSpPr txBox="1"/>
          <p:nvPr/>
        </p:nvSpPr>
        <p:spPr>
          <a:xfrm>
            <a:off x="1725658" y="4925882"/>
            <a:ext cx="62945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90"/>
              </a:spcBef>
              <a:buClr>
                <a:srgbClr val="29AAF5"/>
              </a:buClr>
              <a:tabLst>
                <a:tab pos="278765" algn="l"/>
              </a:tabLst>
            </a:pPr>
            <a:r>
              <a:rPr lang="zh-CN" altLang="en-US" dirty="0">
                <a:solidFill>
                  <a:schemeClr val="accent2">
                    <a:lumMod val="85000"/>
                  </a:schemeClr>
                </a:solidFill>
                <a:latin typeface="Helvetica Neue"/>
              </a:rPr>
              <a:t>总回报（</a:t>
            </a:r>
            <a:r>
              <a:rPr lang="en-US" altLang="zh-CN" dirty="0">
                <a:solidFill>
                  <a:schemeClr val="accent2">
                    <a:lumMod val="85000"/>
                  </a:schemeClr>
                </a:solidFill>
                <a:latin typeface="Helvetica Neue"/>
              </a:rPr>
              <a:t>return</a:t>
            </a:r>
            <a:r>
              <a:rPr lang="zh-CN" altLang="en-US" dirty="0">
                <a:solidFill>
                  <a:schemeClr val="accent2">
                    <a:lumMod val="85000"/>
                  </a:schemeClr>
                </a:solidFill>
                <a:latin typeface="Helvetica Neue"/>
              </a:rPr>
              <a:t>）：</a:t>
            </a: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452D653C-B2C9-4DF3-997E-D01795420E81}"/>
              </a:ext>
            </a:extLst>
          </p:cNvPr>
          <p:cNvSpPr/>
          <p:nvPr/>
        </p:nvSpPr>
        <p:spPr>
          <a:xfrm>
            <a:off x="1635658" y="5078137"/>
            <a:ext cx="90000" cy="900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D5D405A-1B2D-4945-81A5-3AFDEB495C33}"/>
              </a:ext>
            </a:extLst>
          </p:cNvPr>
          <p:cNvSpPr txBox="1"/>
          <p:nvPr/>
        </p:nvSpPr>
        <p:spPr>
          <a:xfrm>
            <a:off x="477990" y="3260011"/>
            <a:ext cx="79819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agent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775032BF-6545-46B7-BCF6-53F90A7D86FE}"/>
                  </a:ext>
                </a:extLst>
              </p:cNvPr>
              <p:cNvSpPr txBox="1"/>
              <p:nvPr/>
            </p:nvSpPr>
            <p:spPr>
              <a:xfrm>
                <a:off x="2776057" y="5324431"/>
                <a:ext cx="6639885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dirty="0" smtClean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𝑮</m:t>
                      </m:r>
                      <m:r>
                        <a:rPr lang="zh-CN" altLang="en-US" sz="2400" b="1" i="1" dirty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0" i="1" dirty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altLang="zh-CN" sz="2400" i="1" dirty="0" smtClean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altLang="zh-CN" sz="2400" i="1" dirty="0">
                              <a:solidFill>
                                <a:schemeClr val="accent2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2400" b="0" i="1" dirty="0">
                              <a:solidFill>
                                <a:schemeClr val="accent2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altLang="zh-CN" sz="2400" b="0" i="1" dirty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altLang="zh-CN" sz="2400" b="0" i="1" dirty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altLang="zh-CN" sz="2400" i="1" dirty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altLang="zh-CN" sz="2400" i="1" dirty="0">
                              <a:solidFill>
                                <a:schemeClr val="accent2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b="0" i="1" dirty="0">
                              <a:solidFill>
                                <a:schemeClr val="accent2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400" b="0" i="1" dirty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sSup>
                        <m:sSupPr>
                          <m:ctrlPr>
                            <a:rPr lang="en-US" altLang="zh-CN" sz="2400" i="1" dirty="0">
                              <a:solidFill>
                                <a:schemeClr val="accent2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0" i="1" dirty="0">
                              <a:solidFill>
                                <a:schemeClr val="accent2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p>
                          <m:r>
                            <a:rPr lang="en-US" altLang="zh-CN" sz="2400" b="0" i="1" dirty="0">
                              <a:solidFill>
                                <a:schemeClr val="accent2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CN" sz="2400" i="1" dirty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altLang="zh-CN" sz="2400" i="1" dirty="0">
                              <a:solidFill>
                                <a:schemeClr val="accent2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b="0" i="1" dirty="0">
                              <a:solidFill>
                                <a:schemeClr val="accent2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400" b="0" i="1" dirty="0">
                                  <a:solidFill>
                                    <a:schemeClr val="accent2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altLang="zh-CN" sz="2400" b="0" i="1" dirty="0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b="0" i="1">
                          <a:solidFill>
                            <a:schemeClr val="accent2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zh-CN" altLang="en-US" sz="2400" i="1" dirty="0">
                  <a:solidFill>
                    <a:schemeClr val="accent2">
                      <a:lumMod val="85000"/>
                    </a:schemeClr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775032BF-6545-46B7-BCF6-53F90A7D86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6057" y="5324431"/>
                <a:ext cx="6639885" cy="470000"/>
              </a:xfrm>
              <a:prstGeom prst="rect">
                <a:avLst/>
              </a:prstGeom>
              <a:blipFill>
                <a:blip r:embed="rId8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5439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25658" y="4048889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轨迹（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trajectory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）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3" name="箭头: 虚尾 2">
            <a:extLst>
              <a:ext uri="{FF2B5EF4-FFF2-40B4-BE49-F238E27FC236}">
                <a16:creationId xmlns:a16="http://schemas.microsoft.com/office/drawing/2014/main" id="{F7C1E2C3-B054-45A8-82D3-274F192BC0EB}"/>
              </a:ext>
            </a:extLst>
          </p:cNvPr>
          <p:cNvSpPr/>
          <p:nvPr/>
        </p:nvSpPr>
        <p:spPr>
          <a:xfrm rot="10800000">
            <a:off x="4616729" y="2576815"/>
            <a:ext cx="662823" cy="369332"/>
          </a:xfrm>
          <a:prstGeom prst="striped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80196C43-0D63-48D9-8BC4-87EA0674B52C}"/>
                  </a:ext>
                </a:extLst>
              </p:cNvPr>
              <p:cNvSpPr txBox="1"/>
              <p:nvPr/>
            </p:nvSpPr>
            <p:spPr>
              <a:xfrm>
                <a:off x="5458462" y="2341430"/>
                <a:ext cx="6097190" cy="6047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r>
                        <a:rPr lang="zh-CN" altLang="en-US" sz="2400" b="1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zh-CN" altLang="en-US" sz="2400" b="1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80196C43-0D63-48D9-8BC4-87EA0674B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8462" y="2341430"/>
                <a:ext cx="6097190" cy="60471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文本框 27">
            <a:extLst>
              <a:ext uri="{FF2B5EF4-FFF2-40B4-BE49-F238E27FC236}">
                <a16:creationId xmlns:a16="http://schemas.microsoft.com/office/drawing/2014/main" id="{AA2652D1-8307-4848-AE68-479DED2AFFFD}"/>
              </a:ext>
            </a:extLst>
          </p:cNvPr>
          <p:cNvSpPr txBox="1"/>
          <p:nvPr/>
        </p:nvSpPr>
        <p:spPr>
          <a:xfrm>
            <a:off x="7840620" y="3052507"/>
            <a:ext cx="1136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buClr>
                <a:srgbClr val="29AAF5"/>
              </a:buClr>
              <a:tabLst>
                <a:tab pos="240665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不断进行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/>
              <p:nvPr/>
            </p:nvSpPr>
            <p:spPr>
              <a:xfrm>
                <a:off x="1496560" y="3862162"/>
                <a:ext cx="4804865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zh-CN" altLang="en-US" sz="2400" b="1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</m:oMath>
                  </m:oMathPara>
                </a14:m>
                <a:endParaRPr lang="zh-CN" altLang="en-US" sz="2400" i="1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560" y="3862162"/>
                <a:ext cx="4804865" cy="461665"/>
              </a:xfrm>
              <a:prstGeom prst="rect">
                <a:avLst/>
              </a:prstGeom>
              <a:blipFill>
                <a:blip r:embed="rId3"/>
                <a:stretch>
                  <a:fillRect r="-14702" b="-4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E55E70CE-D4EC-45C8-BA42-838000608231}"/>
                  </a:ext>
                </a:extLst>
              </p:cNvPr>
              <p:cNvSpPr txBox="1"/>
              <p:nvPr/>
            </p:nvSpPr>
            <p:spPr>
              <a:xfrm>
                <a:off x="1427807" y="2484482"/>
                <a:ext cx="1645997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E55E70CE-D4EC-45C8-BA42-8380006082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7807" y="2484482"/>
                <a:ext cx="1645997" cy="461665"/>
              </a:xfrm>
              <a:prstGeom prst="rect">
                <a:avLst/>
              </a:prstGeom>
              <a:blipFill>
                <a:blip r:embed="rId4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箭头: V 形 7">
            <a:extLst>
              <a:ext uri="{FF2B5EF4-FFF2-40B4-BE49-F238E27FC236}">
                <a16:creationId xmlns:a16="http://schemas.microsoft.com/office/drawing/2014/main" id="{910263EC-868F-4AF1-996B-1F5AF9283872}"/>
              </a:ext>
            </a:extLst>
          </p:cNvPr>
          <p:cNvSpPr/>
          <p:nvPr/>
        </p:nvSpPr>
        <p:spPr>
          <a:xfrm rot="5400000">
            <a:off x="2002773" y="3200972"/>
            <a:ext cx="484632" cy="484632"/>
          </a:xfrm>
          <a:prstGeom prst="chevron">
            <a:avLst/>
          </a:prstGeom>
          <a:solidFill>
            <a:srgbClr val="AAF0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箭头: V 形 37">
            <a:extLst>
              <a:ext uri="{FF2B5EF4-FFF2-40B4-BE49-F238E27FC236}">
                <a16:creationId xmlns:a16="http://schemas.microsoft.com/office/drawing/2014/main" id="{05E2E12D-B610-4388-B9D1-096F9B3EE7F8}"/>
              </a:ext>
            </a:extLst>
          </p:cNvPr>
          <p:cNvSpPr/>
          <p:nvPr/>
        </p:nvSpPr>
        <p:spPr>
          <a:xfrm rot="5400000">
            <a:off x="2002773" y="4599767"/>
            <a:ext cx="484632" cy="484632"/>
          </a:xfrm>
          <a:prstGeom prst="chevron">
            <a:avLst/>
          </a:prstGeom>
          <a:solidFill>
            <a:srgbClr val="AAF0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59A4F27-5D78-4574-8887-88BE5A0F2955}"/>
              </a:ext>
            </a:extLst>
          </p:cNvPr>
          <p:cNvSpPr txBox="1"/>
          <p:nvPr/>
        </p:nvSpPr>
        <p:spPr>
          <a:xfrm>
            <a:off x="1376995" y="5265945"/>
            <a:ext cx="60971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轨迹（</a:t>
            </a:r>
            <a:r>
              <a:rPr lang="en-US" altLang="zh-CN" dirty="0">
                <a:solidFill>
                  <a:srgbClr val="00B0F0"/>
                </a:solidFill>
                <a:latin typeface="Helvetica Neue"/>
              </a:rPr>
              <a:t>trajectory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）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是指一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回合（</a:t>
            </a:r>
            <a:r>
              <a:rPr lang="en-US" altLang="zh-CN" dirty="0">
                <a:solidFill>
                  <a:srgbClr val="00B0F0"/>
                </a:solidFill>
                <a:latin typeface="Helvetica Neue"/>
              </a:rPr>
              <a:t>episode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）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游戏中，智能体观测到的所有的状态、动作、奖励</a:t>
            </a:r>
          </a:p>
        </p:txBody>
      </p:sp>
    </p:spTree>
    <p:extLst>
      <p:ext uri="{BB962C8B-B14F-4D97-AF65-F5344CB8AC3E}">
        <p14:creationId xmlns:p14="http://schemas.microsoft.com/office/powerpoint/2010/main" val="18207671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25658" y="4048889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6CEDCEE4-4B5D-4E19-A9A7-E71B6EDFFF3A}"/>
                  </a:ext>
                </a:extLst>
              </p:cNvPr>
              <p:cNvSpPr txBox="1"/>
              <p:nvPr/>
            </p:nvSpPr>
            <p:spPr>
              <a:xfrm>
                <a:off x="1276183" y="1874497"/>
                <a:ext cx="89282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7365" lvl="1">
                  <a:lnSpc>
                    <a:spcPct val="100000"/>
                  </a:lnSpc>
                  <a:spcBef>
                    <a:spcPts val="1625"/>
                  </a:spcBef>
                  <a:buClr>
                    <a:srgbClr val="29AAF5"/>
                  </a:buClr>
                  <a:tabLst>
                    <a:tab pos="7359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出发</a:t>
                </a:r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6CEDCEE4-4B5D-4E19-A9A7-E71B6EDFF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183" y="1874497"/>
                <a:ext cx="8928281" cy="369332"/>
              </a:xfrm>
              <a:prstGeom prst="rect">
                <a:avLst/>
              </a:prstGeom>
              <a:blipFill>
                <a:blip r:embed="rId2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动态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MDP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过程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E121A936-EF4D-4B82-88CB-D3CF846BD09B}"/>
              </a:ext>
            </a:extLst>
          </p:cNvPr>
          <p:cNvSpPr/>
          <p:nvPr/>
        </p:nvSpPr>
        <p:spPr>
          <a:xfrm>
            <a:off x="1635658" y="2014163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3348C59-BDBD-4907-AC91-5FE26F4A94A5}"/>
                  </a:ext>
                </a:extLst>
              </p:cNvPr>
              <p:cNvSpPr txBox="1"/>
              <p:nvPr/>
            </p:nvSpPr>
            <p:spPr>
              <a:xfrm>
                <a:off x="1276183" y="2308753"/>
                <a:ext cx="89282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7365" lvl="1">
                  <a:lnSpc>
                    <a:spcPct val="100000"/>
                  </a:lnSpc>
                  <a:spcBef>
                    <a:spcPts val="1625"/>
                  </a:spcBef>
                  <a:buClr>
                    <a:srgbClr val="29AAF5"/>
                  </a:buClr>
                  <a:tabLst>
                    <a:tab pos="7359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选择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b="0" i="1" dirty="0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dirty="0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zh-CN" altLang="en-US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3348C59-BDBD-4907-AC91-5FE26F4A94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183" y="2308753"/>
                <a:ext cx="8928281" cy="369332"/>
              </a:xfrm>
              <a:prstGeom prst="rect">
                <a:avLst/>
              </a:prstGeom>
              <a:blipFill>
                <a:blip r:embed="rId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椭圆 14">
            <a:extLst>
              <a:ext uri="{FF2B5EF4-FFF2-40B4-BE49-F238E27FC236}">
                <a16:creationId xmlns:a16="http://schemas.microsoft.com/office/drawing/2014/main" id="{BE03A2AD-0AEB-4D85-84AF-B1CBD56695E7}"/>
              </a:ext>
            </a:extLst>
          </p:cNvPr>
          <p:cNvSpPr/>
          <p:nvPr/>
        </p:nvSpPr>
        <p:spPr>
          <a:xfrm>
            <a:off x="1635658" y="2448419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3DFF3611-2B54-4792-8776-D922A7A0A455}"/>
                  </a:ext>
                </a:extLst>
              </p:cNvPr>
              <p:cNvSpPr txBox="1"/>
              <p:nvPr/>
            </p:nvSpPr>
            <p:spPr>
              <a:xfrm>
                <a:off x="1276183" y="2761481"/>
                <a:ext cx="89282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7365" lvl="1">
                  <a:lnSpc>
                    <a:spcPct val="100000"/>
                  </a:lnSpc>
                  <a:spcBef>
                    <a:spcPts val="1625"/>
                  </a:spcBef>
                  <a:buClr>
                    <a:srgbClr val="29AAF5"/>
                  </a:buClr>
                  <a:tabLst>
                    <a:tab pos="7359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获得奖励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solidFill>
                                  <a:srgbClr val="34354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出发</a:t>
                </a: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3DFF3611-2B54-4792-8776-D922A7A0A4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183" y="2761481"/>
                <a:ext cx="8928281" cy="369332"/>
              </a:xfrm>
              <a:prstGeom prst="rect">
                <a:avLst/>
              </a:prstGeom>
              <a:blipFill>
                <a:blip r:embed="rId4"/>
                <a:stretch>
                  <a:fillRect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椭圆 16">
            <a:extLst>
              <a:ext uri="{FF2B5EF4-FFF2-40B4-BE49-F238E27FC236}">
                <a16:creationId xmlns:a16="http://schemas.microsoft.com/office/drawing/2014/main" id="{6FD1A279-CF2D-44B5-8FAA-2C460E1AF9F4}"/>
              </a:ext>
            </a:extLst>
          </p:cNvPr>
          <p:cNvSpPr/>
          <p:nvPr/>
        </p:nvSpPr>
        <p:spPr>
          <a:xfrm>
            <a:off x="1635658" y="2901147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8011286F-A4F0-4A7B-9F99-8D073EA65E24}"/>
                  </a:ext>
                </a:extLst>
              </p:cNvPr>
              <p:cNvSpPr txBox="1"/>
              <p:nvPr/>
            </p:nvSpPr>
            <p:spPr>
              <a:xfrm>
                <a:off x="1276182" y="3175217"/>
                <a:ext cx="89282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7365" lvl="1">
                  <a:lnSpc>
                    <a:spcPct val="100000"/>
                  </a:lnSpc>
                  <a:spcBef>
                    <a:spcPts val="1625"/>
                  </a:spcBef>
                  <a:buClr>
                    <a:srgbClr val="29AAF5"/>
                  </a:buClr>
                  <a:tabLst>
                    <a:tab pos="7359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转移到下一个状态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zh-CN" altLang="en-US" dirty="0">
                  <a:solidFill>
                    <a:srgbClr val="343541"/>
                  </a:solidFill>
                  <a:latin typeface="Helvetica Neue"/>
                </a:endParaRP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8011286F-A4F0-4A7B-9F99-8D073EA65E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182" y="3175217"/>
                <a:ext cx="8928281" cy="369332"/>
              </a:xfrm>
              <a:prstGeom prst="rect">
                <a:avLst/>
              </a:prstGeom>
              <a:blipFill>
                <a:blip r:embed="rId5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椭圆 18">
            <a:extLst>
              <a:ext uri="{FF2B5EF4-FFF2-40B4-BE49-F238E27FC236}">
                <a16:creationId xmlns:a16="http://schemas.microsoft.com/office/drawing/2014/main" id="{BD4F6B21-5C11-44AD-9DB2-A3210BE9FC22}"/>
              </a:ext>
            </a:extLst>
          </p:cNvPr>
          <p:cNvSpPr/>
          <p:nvPr/>
        </p:nvSpPr>
        <p:spPr>
          <a:xfrm>
            <a:off x="1635658" y="3335117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7E213FC-8C0D-4837-B056-A32CB3CFB6AA}"/>
              </a:ext>
            </a:extLst>
          </p:cNvPr>
          <p:cNvSpPr txBox="1"/>
          <p:nvPr/>
        </p:nvSpPr>
        <p:spPr>
          <a:xfrm rot="5400000">
            <a:off x="2582840" y="3624214"/>
            <a:ext cx="697627" cy="707886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000000"/>
                </a:solidFill>
              </a:rPr>
              <a:t>…</a:t>
            </a:r>
            <a:endParaRPr lang="zh-CN" altLang="en-US" sz="4000" b="1" dirty="0">
              <a:solidFill>
                <a:srgbClr val="000000"/>
              </a:solidFill>
            </a:endParaRPr>
          </a:p>
        </p:txBody>
      </p:sp>
      <p:sp>
        <p:nvSpPr>
          <p:cNvPr id="3" name="箭头: 虚尾 2">
            <a:extLst>
              <a:ext uri="{FF2B5EF4-FFF2-40B4-BE49-F238E27FC236}">
                <a16:creationId xmlns:a16="http://schemas.microsoft.com/office/drawing/2014/main" id="{F7C1E2C3-B054-45A8-82D3-274F192BC0EB}"/>
              </a:ext>
            </a:extLst>
          </p:cNvPr>
          <p:cNvSpPr/>
          <p:nvPr/>
        </p:nvSpPr>
        <p:spPr>
          <a:xfrm>
            <a:off x="4616729" y="2576815"/>
            <a:ext cx="662823" cy="369332"/>
          </a:xfrm>
          <a:prstGeom prst="striped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80196C43-0D63-48D9-8BC4-87EA0674B52C}"/>
                  </a:ext>
                </a:extLst>
              </p:cNvPr>
              <p:cNvSpPr txBox="1"/>
              <p:nvPr/>
            </p:nvSpPr>
            <p:spPr>
              <a:xfrm>
                <a:off x="5458462" y="2341430"/>
                <a:ext cx="6097190" cy="6047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m:rPr>
                                  <m:brk m:alnAt="2"/>
                                </m:r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zh-CN" altLang="en-US" sz="2400" b="1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r>
                        <a:rPr lang="zh-CN" altLang="en-US" sz="2400" b="1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zh-CN" altLang="en-US" sz="2400" b="1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80196C43-0D63-48D9-8BC4-87EA0674B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8462" y="2341430"/>
                <a:ext cx="6097190" cy="60471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文本框 27">
            <a:extLst>
              <a:ext uri="{FF2B5EF4-FFF2-40B4-BE49-F238E27FC236}">
                <a16:creationId xmlns:a16="http://schemas.microsoft.com/office/drawing/2014/main" id="{AA2652D1-8307-4848-AE68-479DED2AFFFD}"/>
              </a:ext>
            </a:extLst>
          </p:cNvPr>
          <p:cNvSpPr txBox="1"/>
          <p:nvPr/>
        </p:nvSpPr>
        <p:spPr>
          <a:xfrm>
            <a:off x="7840620" y="3052507"/>
            <a:ext cx="1136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buClr>
                <a:srgbClr val="29AAF5"/>
              </a:buClr>
              <a:tabLst>
                <a:tab pos="240665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不断进行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B7F31E30-C7CE-486F-8D22-9D71C6D592D0}"/>
                  </a:ext>
                </a:extLst>
              </p:cNvPr>
              <p:cNvSpPr txBox="1"/>
              <p:nvPr/>
            </p:nvSpPr>
            <p:spPr>
              <a:xfrm>
                <a:off x="1731857" y="4419410"/>
                <a:ext cx="629458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0800">
                  <a:lnSpc>
                    <a:spcPct val="100000"/>
                  </a:lnSpc>
                  <a:spcBef>
                    <a:spcPts val="590"/>
                  </a:spcBef>
                  <a:buClr>
                    <a:srgbClr val="29AAF5"/>
                  </a:buClr>
                  <a:tabLst>
                    <a:tab pos="278765" algn="l"/>
                  </a:tabLst>
                </a:pP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直到</a:t>
                </a:r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终止状态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出现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为止，或者</a:t>
                </a:r>
                <a:r>
                  <a:rPr lang="zh-CN" altLang="en-US" dirty="0">
                    <a:solidFill>
                      <a:srgbClr val="00B0F0"/>
                    </a:solidFill>
                    <a:latin typeface="Helvetica Neue"/>
                  </a:rPr>
                  <a:t>无止尽地进行</a:t>
                </a:r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下去</a:t>
                </a:r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B7F31E30-C7CE-486F-8D22-9D71C6D592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1857" y="4419410"/>
                <a:ext cx="6294589" cy="369332"/>
              </a:xfrm>
              <a:prstGeom prst="rect">
                <a:avLst/>
              </a:prstGeom>
              <a:blipFill>
                <a:blip r:embed="rId7"/>
                <a:stretch>
                  <a:fillRect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椭圆 30">
            <a:extLst>
              <a:ext uri="{FF2B5EF4-FFF2-40B4-BE49-F238E27FC236}">
                <a16:creationId xmlns:a16="http://schemas.microsoft.com/office/drawing/2014/main" id="{4D09A63D-3399-459E-B387-AAA7D3E615B8}"/>
              </a:ext>
            </a:extLst>
          </p:cNvPr>
          <p:cNvSpPr/>
          <p:nvPr/>
        </p:nvSpPr>
        <p:spPr>
          <a:xfrm>
            <a:off x="1641857" y="4571665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对话气泡: 椭圆形 10">
            <a:extLst>
              <a:ext uri="{FF2B5EF4-FFF2-40B4-BE49-F238E27FC236}">
                <a16:creationId xmlns:a16="http://schemas.microsoft.com/office/drawing/2014/main" id="{F5E34EE8-EDFA-4DAC-8AE6-F039901BB201}"/>
              </a:ext>
            </a:extLst>
          </p:cNvPr>
          <p:cNvSpPr/>
          <p:nvPr/>
        </p:nvSpPr>
        <p:spPr>
          <a:xfrm>
            <a:off x="3664975" y="3789869"/>
            <a:ext cx="798192" cy="471487"/>
          </a:xfrm>
          <a:prstGeom prst="wedgeEllipseCallout">
            <a:avLst>
              <a:gd name="adj1" fmla="val -126442"/>
              <a:gd name="adj2" fmla="val 80682"/>
            </a:avLst>
          </a:prstGeom>
          <a:solidFill>
            <a:srgbClr val="BDF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FF0000"/>
                </a:solidFill>
                <a:latin typeface="Helvetica Neue"/>
              </a:rPr>
              <a:t>约束</a:t>
            </a:r>
          </a:p>
        </p:txBody>
      </p:sp>
      <p:sp>
        <p:nvSpPr>
          <p:cNvPr id="32" name="对话气泡: 椭圆形 31">
            <a:extLst>
              <a:ext uri="{FF2B5EF4-FFF2-40B4-BE49-F238E27FC236}">
                <a16:creationId xmlns:a16="http://schemas.microsoft.com/office/drawing/2014/main" id="{31514CEA-EC24-466D-8FAB-0AB55973AEEE}"/>
              </a:ext>
            </a:extLst>
          </p:cNvPr>
          <p:cNvSpPr/>
          <p:nvPr/>
        </p:nvSpPr>
        <p:spPr>
          <a:xfrm>
            <a:off x="1680658" y="3789870"/>
            <a:ext cx="798192" cy="471487"/>
          </a:xfrm>
          <a:prstGeom prst="wedgeEllipseCallout">
            <a:avLst>
              <a:gd name="adj1" fmla="val 81195"/>
              <a:gd name="adj2" fmla="val 85228"/>
            </a:avLst>
          </a:prstGeom>
          <a:solidFill>
            <a:srgbClr val="BDF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FF0000"/>
                </a:solidFill>
                <a:latin typeface="Helvetica Neue"/>
              </a:rPr>
              <a:t>结束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BDDFE07-C126-4481-87E1-E200FEF357CF}"/>
              </a:ext>
            </a:extLst>
          </p:cNvPr>
          <p:cNvSpPr txBox="1"/>
          <p:nvPr/>
        </p:nvSpPr>
        <p:spPr>
          <a:xfrm>
            <a:off x="1725658" y="4925882"/>
            <a:ext cx="62945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90"/>
              </a:spcBef>
              <a:buClr>
                <a:srgbClr val="29AAF5"/>
              </a:buClr>
              <a:tabLst>
                <a:tab pos="278765" algn="l"/>
              </a:tabLst>
            </a:pPr>
            <a:r>
              <a:rPr lang="zh-CN" altLang="en-US" dirty="0">
                <a:solidFill>
                  <a:srgbClr val="FF0000"/>
                </a:solidFill>
                <a:latin typeface="Helvetica Neue"/>
              </a:rPr>
              <a:t>总回报（</a:t>
            </a:r>
            <a:r>
              <a:rPr lang="en-US" altLang="zh-CN" dirty="0">
                <a:solidFill>
                  <a:srgbClr val="FF0000"/>
                </a:solidFill>
                <a:latin typeface="Helvetica Neue"/>
              </a:rPr>
              <a:t>return</a:t>
            </a:r>
            <a:r>
              <a:rPr lang="zh-CN" altLang="en-US" dirty="0">
                <a:solidFill>
                  <a:srgbClr val="FF0000"/>
                </a:solidFill>
                <a:latin typeface="Helvetica Neue"/>
              </a:rPr>
              <a:t>）</a:t>
            </a:r>
            <a:r>
              <a:rPr lang="zh-CN" altLang="en-US" dirty="0">
                <a:solidFill>
                  <a:srgbClr val="000000"/>
                </a:solidFill>
                <a:latin typeface="Helvetica Neue"/>
              </a:rPr>
              <a:t>：</a:t>
            </a: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452D653C-B2C9-4DF3-997E-D01795420E81}"/>
              </a:ext>
            </a:extLst>
          </p:cNvPr>
          <p:cNvSpPr/>
          <p:nvPr/>
        </p:nvSpPr>
        <p:spPr>
          <a:xfrm>
            <a:off x="1635658" y="5078137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D5D405A-1B2D-4945-81A5-3AFDEB495C33}"/>
              </a:ext>
            </a:extLst>
          </p:cNvPr>
          <p:cNvSpPr txBox="1"/>
          <p:nvPr/>
        </p:nvSpPr>
        <p:spPr>
          <a:xfrm>
            <a:off x="477990" y="3260011"/>
            <a:ext cx="79819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agent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775032BF-6545-46B7-BCF6-53F90A7D86FE}"/>
                  </a:ext>
                </a:extLst>
              </p:cNvPr>
              <p:cNvSpPr txBox="1"/>
              <p:nvPr/>
            </p:nvSpPr>
            <p:spPr>
              <a:xfrm>
                <a:off x="2776057" y="5324431"/>
                <a:ext cx="6639885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𝑮</m:t>
                      </m:r>
                      <m:r>
                        <a:rPr lang="zh-CN" altLang="en-US" sz="2400" b="1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1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altLang="zh-CN" sz="2400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altLang="zh-CN" sz="24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a:rPr lang="en-US" altLang="zh-CN" sz="24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</m:e>
                      </m:d>
                      <m:r>
                        <a:rPr lang="en-US" altLang="zh-CN" sz="2400" b="1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altLang="zh-CN" sz="2400" b="1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𝜸</m:t>
                      </m:r>
                      <m:r>
                        <a:rPr lang="en-US" altLang="zh-CN" sz="2400" b="1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altLang="zh-CN" sz="24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en-US" altLang="zh-CN" sz="24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e>
                      </m:d>
                      <m:r>
                        <a:rPr lang="en-US" altLang="zh-CN" sz="2400" b="1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sSup>
                        <m:sSupPr>
                          <m:ctrlPr>
                            <a:rPr lang="en-US" altLang="zh-CN" sz="24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p>
                          <m:r>
                            <a:rPr lang="en-US" altLang="zh-CN" sz="24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altLang="zh-CN" sz="2400" b="1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𝑹</m:t>
                      </m:r>
                      <m:d>
                        <m:dPr>
                          <m:ctrlPr>
                            <a:rPr lang="en-US" altLang="zh-CN" sz="24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a:rPr lang="en-US" altLang="zh-CN" sz="2400" b="1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altLang="zh-CN" sz="2400" b="1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</m:e>
                      </m:d>
                      <m:r>
                        <a:rPr lang="en-US" altLang="zh-CN" sz="2400" b="1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b="1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zh-CN" altLang="en-US" sz="2400" b="1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775032BF-6545-46B7-BCF6-53F90A7D86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6057" y="5324431"/>
                <a:ext cx="6639885" cy="4700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24992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25658" y="4048889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回报（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return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）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/>
              <p:nvPr/>
            </p:nvSpPr>
            <p:spPr>
              <a:xfrm>
                <a:off x="2668701" y="2535390"/>
                <a:ext cx="458227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𝑼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b="1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</m:sSub>
                    </m:oMath>
                  </m:oMathPara>
                </a14:m>
                <a:endParaRPr lang="zh-CN" altLang="en-US" sz="2400" b="1" i="1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8701" y="2535390"/>
                <a:ext cx="4582273" cy="461665"/>
              </a:xfrm>
              <a:prstGeom prst="rect">
                <a:avLst/>
              </a:prstGeom>
              <a:blipFill>
                <a:blip r:embed="rId3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文本框 38">
            <a:extLst>
              <a:ext uri="{FF2B5EF4-FFF2-40B4-BE49-F238E27FC236}">
                <a16:creationId xmlns:a16="http://schemas.microsoft.com/office/drawing/2014/main" id="{659A4F27-5D78-4574-8887-88BE5A0F2955}"/>
              </a:ext>
            </a:extLst>
          </p:cNvPr>
          <p:cNvSpPr txBox="1"/>
          <p:nvPr/>
        </p:nvSpPr>
        <p:spPr>
          <a:xfrm>
            <a:off x="1454334" y="1979331"/>
            <a:ext cx="70110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回报（</a:t>
            </a:r>
            <a:r>
              <a:rPr lang="en-US" altLang="zh-CN" dirty="0">
                <a:solidFill>
                  <a:srgbClr val="00B0F0"/>
                </a:solidFill>
                <a:latin typeface="Helvetica Neue"/>
              </a:rPr>
              <a:t>return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）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是指从当前时刻开始到本回合结束的所有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奖励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的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总和</a:t>
            </a:r>
          </a:p>
        </p:txBody>
      </p:sp>
      <p:sp>
        <p:nvSpPr>
          <p:cNvPr id="7" name="思想气泡: 云 6">
            <a:extLst>
              <a:ext uri="{FF2B5EF4-FFF2-40B4-BE49-F238E27FC236}">
                <a16:creationId xmlns:a16="http://schemas.microsoft.com/office/drawing/2014/main" id="{ED4CB0FE-16BD-4FA9-B1F1-D5D1F9EB0FE3}"/>
              </a:ext>
            </a:extLst>
          </p:cNvPr>
          <p:cNvSpPr/>
          <p:nvPr/>
        </p:nvSpPr>
        <p:spPr>
          <a:xfrm>
            <a:off x="8465343" y="1839317"/>
            <a:ext cx="3642018" cy="1600650"/>
          </a:xfrm>
          <a:prstGeom prst="cloudCallout">
            <a:avLst>
              <a:gd name="adj1" fmla="val -75632"/>
              <a:gd name="adj2" fmla="val 7841"/>
            </a:avLst>
          </a:prstGeom>
          <a:solidFill>
            <a:schemeClr val="accent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000000"/>
                </a:solidFill>
              </a:rPr>
              <a:t>回报是未来获得的奖励总和，所以智能体的目标就是让回报尽量大，越大越好。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1D0D85A-7332-4254-9A37-A5CE9D3D73AD}"/>
              </a:ext>
            </a:extLst>
          </p:cNvPr>
          <p:cNvSpPr txBox="1"/>
          <p:nvPr/>
        </p:nvSpPr>
        <p:spPr>
          <a:xfrm>
            <a:off x="1454335" y="3428331"/>
            <a:ext cx="5525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所以回报也叫做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累计奖励（</a:t>
            </a:r>
            <a:r>
              <a:rPr lang="en-US" altLang="zh-CN" dirty="0">
                <a:solidFill>
                  <a:srgbClr val="00B0F0"/>
                </a:solidFill>
                <a:latin typeface="Helvetica Neue"/>
              </a:rPr>
              <a:t>cumulative future reward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）</a:t>
            </a:r>
            <a:endParaRPr lang="zh-CN" altLang="en-US" dirty="0">
              <a:solidFill>
                <a:srgbClr val="343541"/>
              </a:solidFill>
              <a:latin typeface="Helvetica Neue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295566B-A4B2-4810-9314-604DBA5835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911" y="4076723"/>
            <a:ext cx="3403148" cy="1916142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33283884-207C-41C8-89AE-2AE0E35D28DA}"/>
              </a:ext>
            </a:extLst>
          </p:cNvPr>
          <p:cNvSpPr txBox="1"/>
          <p:nvPr/>
        </p:nvSpPr>
        <p:spPr>
          <a:xfrm>
            <a:off x="2487405" y="4669447"/>
            <a:ext cx="32190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强化学习的目标是</a:t>
            </a:r>
            <a:r>
              <a:rPr lang="zh-CN" altLang="en-US" b="1" dirty="0">
                <a:solidFill>
                  <a:srgbClr val="FF0000"/>
                </a:solidFill>
                <a:latin typeface="Helvetica Neue"/>
              </a:rPr>
              <a:t>最大化回报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，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  <a:p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而</a:t>
            </a:r>
            <a:r>
              <a:rPr lang="zh-CN" altLang="en-US" b="1" dirty="0">
                <a:solidFill>
                  <a:srgbClr val="FF0000"/>
                </a:solidFill>
                <a:latin typeface="Helvetica Neue"/>
              </a:rPr>
              <a:t>不是最大化当前的奖励</a:t>
            </a:r>
            <a:r>
              <a:rPr lang="en-US" altLang="zh-CN" b="1" dirty="0">
                <a:solidFill>
                  <a:srgbClr val="FF0000"/>
                </a:solidFill>
                <a:latin typeface="Helvetica Neue"/>
              </a:rPr>
              <a:t>!</a:t>
            </a:r>
            <a:endParaRPr lang="zh-CN" altLang="en-US" dirty="0">
              <a:solidFill>
                <a:srgbClr val="FF0000"/>
              </a:solidFill>
              <a:latin typeface="Helvetica Neue"/>
            </a:endParaRPr>
          </a:p>
        </p:txBody>
      </p:sp>
      <p:sp>
        <p:nvSpPr>
          <p:cNvPr id="12" name="波形 11">
            <a:extLst>
              <a:ext uri="{FF2B5EF4-FFF2-40B4-BE49-F238E27FC236}">
                <a16:creationId xmlns:a16="http://schemas.microsoft.com/office/drawing/2014/main" id="{7800D49A-5077-4A71-ADA3-6CE3BC6532D4}"/>
              </a:ext>
            </a:extLst>
          </p:cNvPr>
          <p:cNvSpPr/>
          <p:nvPr/>
        </p:nvSpPr>
        <p:spPr>
          <a:xfrm>
            <a:off x="2487405" y="4315647"/>
            <a:ext cx="3219023" cy="1296779"/>
          </a:xfrm>
          <a:prstGeom prst="wave">
            <a:avLst/>
          </a:prstGeom>
          <a:noFill/>
          <a:ln w="28575">
            <a:solidFill>
              <a:srgbClr val="455E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37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2005609" y="3648958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折扣回报（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discounted return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）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/>
              <p:nvPr/>
            </p:nvSpPr>
            <p:spPr>
              <a:xfrm>
                <a:off x="3617259" y="4534444"/>
                <a:ext cx="4957481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𝑮</m:t>
                      </m:r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𝜸</m:t>
                              </m:r>
                            </m:e>
                            <m:sup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b="1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sup>
                      </m:sSup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</m:sSub>
                    </m:oMath>
                  </m:oMathPara>
                </a14:m>
                <a:endParaRPr lang="zh-CN" altLang="en-US" sz="2400" b="1" i="1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7259" y="4534444"/>
                <a:ext cx="4957481" cy="470000"/>
              </a:xfrm>
              <a:prstGeom prst="rect">
                <a:avLst/>
              </a:prstGeom>
              <a:blipFill>
                <a:blip r:embed="rId3"/>
                <a:stretch>
                  <a:fillRect b="-168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文本框 38">
            <a:extLst>
              <a:ext uri="{FF2B5EF4-FFF2-40B4-BE49-F238E27FC236}">
                <a16:creationId xmlns:a16="http://schemas.microsoft.com/office/drawing/2014/main" id="{659A4F27-5D78-4574-8887-88BE5A0F2955}"/>
              </a:ext>
            </a:extLst>
          </p:cNvPr>
          <p:cNvSpPr txBox="1"/>
          <p:nvPr/>
        </p:nvSpPr>
        <p:spPr>
          <a:xfrm>
            <a:off x="1476568" y="5669081"/>
            <a:ext cx="47621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实际的强化学习问题目标是最大化折扣回报</a:t>
            </a:r>
            <a:endParaRPr lang="zh-CN" altLang="en-US" dirty="0">
              <a:solidFill>
                <a:srgbClr val="00B0F0"/>
              </a:solidFill>
              <a:latin typeface="Helvetica Neue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1D0D85A-7332-4254-9A37-A5CE9D3D73AD}"/>
              </a:ext>
            </a:extLst>
          </p:cNvPr>
          <p:cNvSpPr txBox="1"/>
          <p:nvPr/>
        </p:nvSpPr>
        <p:spPr>
          <a:xfrm>
            <a:off x="1474382" y="5149971"/>
            <a:ext cx="70110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折扣回报 </a:t>
            </a:r>
            <a:r>
              <a:rPr lang="en-US" altLang="zh-CN" dirty="0">
                <a:solidFill>
                  <a:srgbClr val="00B0F0"/>
                </a:solidFill>
                <a:latin typeface="Helvetica Neue"/>
              </a:rPr>
              <a:t>= 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折扣累积奖励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FEFF90EE-F77A-4444-ABB6-D707BA3AC6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329" y="2119930"/>
            <a:ext cx="1237296" cy="12372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对话气泡: 椭圆形 12">
                <a:extLst>
                  <a:ext uri="{FF2B5EF4-FFF2-40B4-BE49-F238E27FC236}">
                    <a16:creationId xmlns:a16="http://schemas.microsoft.com/office/drawing/2014/main" id="{12B06FDF-8642-49CE-B880-7A270D0A9C0F}"/>
                  </a:ext>
                </a:extLst>
              </p:cNvPr>
              <p:cNvSpPr/>
              <p:nvPr/>
            </p:nvSpPr>
            <p:spPr>
              <a:xfrm>
                <a:off x="3636450" y="1688022"/>
                <a:ext cx="2942944" cy="879695"/>
              </a:xfrm>
              <a:prstGeom prst="wedgeEllipseCallout">
                <a:avLst>
                  <a:gd name="adj1" fmla="val -50341"/>
                  <a:gd name="adj2" fmla="val 46428"/>
                </a:avLst>
              </a:prstGeom>
              <a:solidFill>
                <a:srgbClr val="FAFA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accent6">
                        <a:lumMod val="75000"/>
                      </a:schemeClr>
                    </a:solidFill>
                  </a:rPr>
                  <a:t>在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dirty="0">
                    <a:solidFill>
                      <a:schemeClr val="accent6">
                        <a:lumMod val="75000"/>
                      </a:schemeClr>
                    </a:solidFill>
                  </a:rPr>
                  <a:t>时刻，奖励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accent6">
                        <a:lumMod val="75000"/>
                      </a:schemeClr>
                    </a:solidFill>
                  </a:rPr>
                  <a:t>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accent6">
                        <a:lumMod val="75000"/>
                      </a:schemeClr>
                    </a:solidFill>
                  </a:rPr>
                  <a:t>同等重要吗？</a:t>
                </a:r>
              </a:p>
            </p:txBody>
          </p:sp>
        </mc:Choice>
        <mc:Fallback xmlns="">
          <p:sp>
            <p:nvSpPr>
              <p:cNvPr id="13" name="对话气泡: 椭圆形 12">
                <a:extLst>
                  <a:ext uri="{FF2B5EF4-FFF2-40B4-BE49-F238E27FC236}">
                    <a16:creationId xmlns:a16="http://schemas.microsoft.com/office/drawing/2014/main" id="{12B06FDF-8642-49CE-B880-7A270D0A9C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6450" y="1688022"/>
                <a:ext cx="2942944" cy="879695"/>
              </a:xfrm>
              <a:prstGeom prst="wedgeEllipseCallout">
                <a:avLst>
                  <a:gd name="adj1" fmla="val -50341"/>
                  <a:gd name="adj2" fmla="val 46428"/>
                </a:avLst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文本框 29">
            <a:extLst>
              <a:ext uri="{FF2B5EF4-FFF2-40B4-BE49-F238E27FC236}">
                <a16:creationId xmlns:a16="http://schemas.microsoft.com/office/drawing/2014/main" id="{9A120B53-6031-4E1A-9433-EEF543E0B119}"/>
              </a:ext>
            </a:extLst>
          </p:cNvPr>
          <p:cNvSpPr txBox="1"/>
          <p:nvPr/>
        </p:nvSpPr>
        <p:spPr>
          <a:xfrm>
            <a:off x="1707758" y="3524337"/>
            <a:ext cx="67776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现在立刻给你 </a:t>
            </a:r>
            <a:r>
              <a:rPr lang="en-US" altLang="zh-CN" dirty="0"/>
              <a:t>100 </a:t>
            </a:r>
            <a:r>
              <a:rPr lang="zh-CN" altLang="en-US" dirty="0"/>
              <a:t>元钱</a:t>
            </a:r>
            <a:r>
              <a:rPr lang="en-US" altLang="zh-CN" dirty="0"/>
              <a:t> &amp; </a:t>
            </a:r>
            <a:r>
              <a:rPr lang="zh-CN" altLang="en-US" dirty="0"/>
              <a:t>等一年后给你 </a:t>
            </a:r>
            <a:r>
              <a:rPr lang="en-US" altLang="zh-CN" dirty="0"/>
              <a:t>100 </a:t>
            </a:r>
            <a:r>
              <a:rPr lang="zh-CN" altLang="en-US" dirty="0"/>
              <a:t>元钱。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E7053D3-8E8D-4E03-BC3C-DAA2B410C438}"/>
              </a:ext>
            </a:extLst>
          </p:cNvPr>
          <p:cNvSpPr txBox="1"/>
          <p:nvPr/>
        </p:nvSpPr>
        <p:spPr>
          <a:xfrm>
            <a:off x="1714902" y="4039361"/>
            <a:ext cx="67776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现在立刻给你 </a:t>
            </a:r>
            <a:r>
              <a:rPr lang="en-US" altLang="zh-CN" dirty="0"/>
              <a:t>80 </a:t>
            </a:r>
            <a:r>
              <a:rPr lang="zh-CN" altLang="en-US" dirty="0"/>
              <a:t>元钱 </a:t>
            </a:r>
            <a:r>
              <a:rPr lang="en-US" altLang="zh-CN" dirty="0"/>
              <a:t>&amp; </a:t>
            </a:r>
            <a:r>
              <a:rPr lang="zh-CN" altLang="en-US" dirty="0"/>
              <a:t>明年给你 </a:t>
            </a:r>
            <a:r>
              <a:rPr lang="en-US" altLang="zh-CN" dirty="0"/>
              <a:t>100 </a:t>
            </a:r>
            <a:r>
              <a:rPr lang="zh-CN" altLang="en-US" dirty="0"/>
              <a:t>元钱。</a:t>
            </a:r>
          </a:p>
        </p:txBody>
      </p:sp>
      <p:sp>
        <p:nvSpPr>
          <p:cNvPr id="20" name="星形: 五角 19">
            <a:extLst>
              <a:ext uri="{FF2B5EF4-FFF2-40B4-BE49-F238E27FC236}">
                <a16:creationId xmlns:a16="http://schemas.microsoft.com/office/drawing/2014/main" id="{15C3B4A8-B173-44F4-923B-0107423B05D9}"/>
              </a:ext>
            </a:extLst>
          </p:cNvPr>
          <p:cNvSpPr/>
          <p:nvPr/>
        </p:nvSpPr>
        <p:spPr>
          <a:xfrm>
            <a:off x="1588902" y="3646002"/>
            <a:ext cx="126000" cy="12600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星形: 五角 32">
            <a:extLst>
              <a:ext uri="{FF2B5EF4-FFF2-40B4-BE49-F238E27FC236}">
                <a16:creationId xmlns:a16="http://schemas.microsoft.com/office/drawing/2014/main" id="{C012C817-4F1E-4531-9E62-ED0711505CAE}"/>
              </a:ext>
            </a:extLst>
          </p:cNvPr>
          <p:cNvSpPr/>
          <p:nvPr/>
        </p:nvSpPr>
        <p:spPr>
          <a:xfrm>
            <a:off x="1588902" y="4154995"/>
            <a:ext cx="126000" cy="12600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A9A2EF5D-22A3-4D9A-B1C4-EE87ABAA6A78}"/>
                  </a:ext>
                </a:extLst>
              </p:cNvPr>
              <p:cNvSpPr txBox="1"/>
              <p:nvPr/>
            </p:nvSpPr>
            <p:spPr>
              <a:xfrm>
                <a:off x="6802263" y="4039506"/>
                <a:ext cx="468572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b="1" i="1" dirty="0">
                    <a:solidFill>
                      <a:srgbClr val="000000"/>
                    </a:solidFill>
                  </a:rPr>
                  <a:t>一年后的奖励的重要性只有今天的 </a:t>
                </a:r>
                <a14:m>
                  <m:oMath xmlns:m="http://schemas.openxmlformats.org/officeDocument/2006/math">
                    <m:r>
                      <a:rPr lang="en-US" altLang="zh-CN" b="1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𝜸</m:t>
                    </m:r>
                  </m:oMath>
                </a14:m>
                <a:r>
                  <a:rPr lang="en-US" altLang="zh-CN" b="1" i="1" dirty="0">
                    <a:solidFill>
                      <a:srgbClr val="00B0F0"/>
                    </a:solidFill>
                  </a:rPr>
                  <a:t> = 0.8 </a:t>
                </a:r>
                <a:r>
                  <a:rPr lang="zh-CN" altLang="en-US" b="1" i="1" dirty="0">
                    <a:solidFill>
                      <a:srgbClr val="000000"/>
                    </a:solidFill>
                  </a:rPr>
                  <a:t>倍</a:t>
                </a:r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A9A2EF5D-22A3-4D9A-B1C4-EE87ABAA6A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2263" y="4039506"/>
                <a:ext cx="4685727" cy="369332"/>
              </a:xfrm>
              <a:prstGeom prst="rect">
                <a:avLst/>
              </a:prstGeom>
              <a:blipFill>
                <a:blip r:embed="rId6"/>
                <a:stretch>
                  <a:fillRect l="-1170"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箭头: 右 24">
            <a:extLst>
              <a:ext uri="{FF2B5EF4-FFF2-40B4-BE49-F238E27FC236}">
                <a16:creationId xmlns:a16="http://schemas.microsoft.com/office/drawing/2014/main" id="{1931123C-0511-46A0-A26F-071D4DC451DE}"/>
              </a:ext>
            </a:extLst>
          </p:cNvPr>
          <p:cNvSpPr/>
          <p:nvPr/>
        </p:nvSpPr>
        <p:spPr>
          <a:xfrm>
            <a:off x="6348674" y="4165112"/>
            <a:ext cx="392907" cy="126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箭头: 右 36">
            <a:extLst>
              <a:ext uri="{FF2B5EF4-FFF2-40B4-BE49-F238E27FC236}">
                <a16:creationId xmlns:a16="http://schemas.microsoft.com/office/drawing/2014/main" id="{20A4C399-38A2-479A-821A-E630A516B85F}"/>
              </a:ext>
            </a:extLst>
          </p:cNvPr>
          <p:cNvSpPr/>
          <p:nvPr/>
        </p:nvSpPr>
        <p:spPr>
          <a:xfrm rot="16200000">
            <a:off x="10629438" y="3890643"/>
            <a:ext cx="227725" cy="13311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179C7A9-0D9A-4BC4-A2CC-34221444F19C}"/>
              </a:ext>
            </a:extLst>
          </p:cNvPr>
          <p:cNvSpPr txBox="1"/>
          <p:nvPr/>
        </p:nvSpPr>
        <p:spPr>
          <a:xfrm>
            <a:off x="9329956" y="3461336"/>
            <a:ext cx="26935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折扣率（</a:t>
            </a:r>
            <a:r>
              <a:rPr lang="en-US" altLang="zh-CN" dirty="0">
                <a:solidFill>
                  <a:srgbClr val="00B0F0"/>
                </a:solidFill>
                <a:latin typeface="Helvetica Neue"/>
              </a:rPr>
              <a:t>discount factor</a:t>
            </a:r>
            <a:r>
              <a:rPr lang="zh-CN" altLang="en-US" dirty="0">
                <a:solidFill>
                  <a:srgbClr val="00B0F0"/>
                </a:solidFill>
                <a:latin typeface="Helvetica Neue"/>
              </a:rPr>
              <a:t>）</a:t>
            </a:r>
            <a:r>
              <a:rPr lang="en-US" altLang="zh-CN" dirty="0">
                <a:solidFill>
                  <a:srgbClr val="00B0F0"/>
                </a:solidFill>
                <a:latin typeface="Helvetica Neue"/>
              </a:rPr>
              <a:t> </a:t>
            </a:r>
            <a:endParaRPr lang="zh-CN" altLang="en-US" dirty="0">
              <a:solidFill>
                <a:srgbClr val="00B0F0"/>
              </a:solidFill>
              <a:latin typeface="Helvetica Neue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BC428C-02D8-4206-A7BF-18994A979E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2263" y="2110679"/>
            <a:ext cx="5045587" cy="72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0657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25658" y="4048889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b="1" dirty="0">
                <a:solidFill>
                  <a:srgbClr val="FF0000"/>
                </a:solidFill>
                <a:latin typeface="Helvetica Neue"/>
              </a:rPr>
              <a:t>策略（</a:t>
            </a:r>
            <a:r>
              <a:rPr lang="en-US" altLang="zh-CN" b="1" dirty="0">
                <a:solidFill>
                  <a:srgbClr val="FF0000"/>
                </a:solidFill>
                <a:latin typeface="Helvetica Neue"/>
              </a:rPr>
              <a:t>policy</a:t>
            </a:r>
            <a:r>
              <a:rPr lang="zh-CN" altLang="en-US" b="1" dirty="0">
                <a:solidFill>
                  <a:srgbClr val="FF0000"/>
                </a:solidFill>
                <a:latin typeface="Helvetica Neue"/>
              </a:rPr>
              <a:t>）</a:t>
            </a:r>
            <a:endParaRPr lang="en-US" altLang="zh-CN" b="1" dirty="0">
              <a:solidFill>
                <a:srgbClr val="FF0000"/>
              </a:solidFill>
              <a:latin typeface="Helvetica Neue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59A4F27-5D78-4574-8887-88BE5A0F2955}"/>
              </a:ext>
            </a:extLst>
          </p:cNvPr>
          <p:cNvSpPr txBox="1"/>
          <p:nvPr/>
        </p:nvSpPr>
        <p:spPr>
          <a:xfrm>
            <a:off x="1467042" y="1901266"/>
            <a:ext cx="36632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</a:rPr>
              <a:t>根据观测到的状态，如何做出决策</a:t>
            </a:r>
            <a:endParaRPr lang="zh-CN" altLang="en-US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E73F796-0CA0-438F-9DCA-742ADED6AF4C}"/>
              </a:ext>
            </a:extLst>
          </p:cNvPr>
          <p:cNvSpPr txBox="1"/>
          <p:nvPr/>
        </p:nvSpPr>
        <p:spPr>
          <a:xfrm>
            <a:off x="6096000" y="1901266"/>
            <a:ext cx="3773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</a:rPr>
              <a:t>即如何从动作空间中</a:t>
            </a:r>
            <a:r>
              <a:rPr lang="zh-CN" altLang="en-US" dirty="0">
                <a:solidFill>
                  <a:srgbClr val="00B0F0"/>
                </a:solidFill>
              </a:rPr>
              <a:t>选取</a:t>
            </a:r>
            <a:r>
              <a:rPr lang="zh-CN" altLang="en-US" dirty="0">
                <a:solidFill>
                  <a:srgbClr val="000000"/>
                </a:solidFill>
              </a:rPr>
              <a:t>一个</a:t>
            </a:r>
            <a:r>
              <a:rPr lang="zh-CN" altLang="en-US" dirty="0">
                <a:solidFill>
                  <a:srgbClr val="00B0F0"/>
                </a:solidFill>
              </a:rPr>
              <a:t>动作</a:t>
            </a:r>
          </a:p>
        </p:txBody>
      </p:sp>
      <p:sp>
        <p:nvSpPr>
          <p:cNvPr id="6" name="箭头: 燕尾形 5">
            <a:extLst>
              <a:ext uri="{FF2B5EF4-FFF2-40B4-BE49-F238E27FC236}">
                <a16:creationId xmlns:a16="http://schemas.microsoft.com/office/drawing/2014/main" id="{346C68D3-6C73-4950-8BF6-9FECD2266FF1}"/>
              </a:ext>
            </a:extLst>
          </p:cNvPr>
          <p:cNvSpPr/>
          <p:nvPr/>
        </p:nvSpPr>
        <p:spPr>
          <a:xfrm>
            <a:off x="5364957" y="1932341"/>
            <a:ext cx="421481" cy="307181"/>
          </a:xfrm>
          <a:prstGeom prst="notchedRigh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8785992-C9C6-476B-8505-F62FEA7E5861}"/>
              </a:ext>
            </a:extLst>
          </p:cNvPr>
          <p:cNvSpPr txBox="1"/>
          <p:nvPr/>
        </p:nvSpPr>
        <p:spPr>
          <a:xfrm>
            <a:off x="1467042" y="2352967"/>
            <a:ext cx="8255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</a:rPr>
              <a:t>强化学习的目标就是得到一个策略函数，在每个时刻根据观测到的状态做出决策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31FA897-0537-46CA-A8D8-80856C29FD3B}"/>
                  </a:ext>
                </a:extLst>
              </p:cNvPr>
              <p:cNvSpPr txBox="1"/>
              <p:nvPr/>
            </p:nvSpPr>
            <p:spPr>
              <a:xfrm>
                <a:off x="2527102" y="2972094"/>
                <a:ext cx="609719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e>
                          <m:r>
                            <a:rPr lang="en-US" altLang="zh-CN" b="0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altLang="zh-CN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b="0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e>
                          <m:r>
                            <a:rPr lang="en-US" altLang="zh-CN" b="0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zh-CN" altLang="en-US" i="1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31FA897-0537-46CA-A8D8-80856C29FD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7102" y="2972094"/>
                <a:ext cx="6097190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文本框 21">
            <a:extLst>
              <a:ext uri="{FF2B5EF4-FFF2-40B4-BE49-F238E27FC236}">
                <a16:creationId xmlns:a16="http://schemas.microsoft.com/office/drawing/2014/main" id="{D53C409F-3CC0-4014-81B5-628D97BB73FD}"/>
              </a:ext>
            </a:extLst>
          </p:cNvPr>
          <p:cNvSpPr txBox="1"/>
          <p:nvPr/>
        </p:nvSpPr>
        <p:spPr>
          <a:xfrm>
            <a:off x="1849324" y="3591221"/>
            <a:ext cx="1343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000000"/>
                </a:solidFill>
                <a:latin typeface="Helvetica Neue"/>
              </a:rPr>
              <a:t>随机策略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7E85370-013C-4755-A61D-0BC214749D3A}"/>
              </a:ext>
            </a:extLst>
          </p:cNvPr>
          <p:cNvSpPr txBox="1"/>
          <p:nvPr/>
        </p:nvSpPr>
        <p:spPr>
          <a:xfrm>
            <a:off x="1849324" y="4438655"/>
            <a:ext cx="1479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000000"/>
                </a:solidFill>
                <a:latin typeface="Helvetica Neue"/>
              </a:rPr>
              <a:t>确定策略</a:t>
            </a:r>
            <a:endParaRPr lang="en-US" altLang="zh-CN" dirty="0">
              <a:solidFill>
                <a:srgbClr val="000000"/>
              </a:solidFill>
              <a:latin typeface="Helvetica Neue"/>
            </a:endParaRPr>
          </a:p>
        </p:txBody>
      </p:sp>
      <p:sp>
        <p:nvSpPr>
          <p:cNvPr id="26" name="星形: 四角 25">
            <a:extLst>
              <a:ext uri="{FF2B5EF4-FFF2-40B4-BE49-F238E27FC236}">
                <a16:creationId xmlns:a16="http://schemas.microsoft.com/office/drawing/2014/main" id="{470542A0-014C-446F-9B2F-4E2AABD6080A}"/>
              </a:ext>
            </a:extLst>
          </p:cNvPr>
          <p:cNvSpPr/>
          <p:nvPr/>
        </p:nvSpPr>
        <p:spPr>
          <a:xfrm>
            <a:off x="1535058" y="3667667"/>
            <a:ext cx="252000" cy="252000"/>
          </a:xfrm>
          <a:prstGeom prst="star4">
            <a:avLst/>
          </a:prstGeom>
          <a:solidFill>
            <a:srgbClr val="FF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p:sp>
        <p:nvSpPr>
          <p:cNvPr id="27" name="星形: 四角 26">
            <a:extLst>
              <a:ext uri="{FF2B5EF4-FFF2-40B4-BE49-F238E27FC236}">
                <a16:creationId xmlns:a16="http://schemas.microsoft.com/office/drawing/2014/main" id="{CC3D02A3-814C-43BE-99DC-6ED3FE818742}"/>
              </a:ext>
            </a:extLst>
          </p:cNvPr>
          <p:cNvSpPr/>
          <p:nvPr/>
        </p:nvSpPr>
        <p:spPr>
          <a:xfrm>
            <a:off x="1535058" y="4501080"/>
            <a:ext cx="252000" cy="252000"/>
          </a:xfrm>
          <a:prstGeom prst="star4">
            <a:avLst/>
          </a:prstGeom>
          <a:solidFill>
            <a:srgbClr val="FF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108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79502" y="2823058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b="1" dirty="0">
                <a:solidFill>
                  <a:srgbClr val="FF0000"/>
                </a:solidFill>
                <a:latin typeface="Helvetica Neue"/>
              </a:rPr>
              <a:t>策略（</a:t>
            </a:r>
            <a:r>
              <a:rPr lang="en-US" altLang="zh-CN" b="1" dirty="0">
                <a:solidFill>
                  <a:srgbClr val="FF0000"/>
                </a:solidFill>
                <a:latin typeface="Helvetica Neue"/>
              </a:rPr>
              <a:t>policy</a:t>
            </a:r>
            <a:r>
              <a:rPr lang="zh-CN" altLang="en-US" b="1" dirty="0">
                <a:solidFill>
                  <a:srgbClr val="FF0000"/>
                </a:solidFill>
                <a:latin typeface="Helvetica Neue"/>
              </a:rPr>
              <a:t>）</a:t>
            </a:r>
            <a:endParaRPr lang="en-US" altLang="zh-CN" b="1" dirty="0">
              <a:solidFill>
                <a:srgbClr val="FF0000"/>
              </a:solidFill>
              <a:latin typeface="Helvetica Neu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31FA897-0537-46CA-A8D8-80856C29FD3B}"/>
                  </a:ext>
                </a:extLst>
              </p:cNvPr>
              <p:cNvSpPr txBox="1"/>
              <p:nvPr/>
            </p:nvSpPr>
            <p:spPr>
              <a:xfrm>
                <a:off x="3047405" y="1901374"/>
                <a:ext cx="609719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𝑺</m:t>
                          </m:r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</m:oMath>
                  </m:oMathPara>
                </a14:m>
                <a:endParaRPr lang="zh-CN" altLang="en-US" b="1" i="1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31FA897-0537-46CA-A8D8-80856C29FD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405" y="1901374"/>
                <a:ext cx="6097190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文本框 21">
            <a:extLst>
              <a:ext uri="{FF2B5EF4-FFF2-40B4-BE49-F238E27FC236}">
                <a16:creationId xmlns:a16="http://schemas.microsoft.com/office/drawing/2014/main" id="{D53C409F-3CC0-4014-81B5-628D97BB73FD}"/>
              </a:ext>
            </a:extLst>
          </p:cNvPr>
          <p:cNvSpPr txBox="1"/>
          <p:nvPr/>
        </p:nvSpPr>
        <p:spPr>
          <a:xfrm>
            <a:off x="1903168" y="2365390"/>
            <a:ext cx="1343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000000"/>
                </a:solidFill>
                <a:latin typeface="Helvetica Neue"/>
              </a:rPr>
              <a:t>随机策略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26" name="星形: 四角 25">
            <a:extLst>
              <a:ext uri="{FF2B5EF4-FFF2-40B4-BE49-F238E27FC236}">
                <a16:creationId xmlns:a16="http://schemas.microsoft.com/office/drawing/2014/main" id="{470542A0-014C-446F-9B2F-4E2AABD6080A}"/>
              </a:ext>
            </a:extLst>
          </p:cNvPr>
          <p:cNvSpPr/>
          <p:nvPr/>
        </p:nvSpPr>
        <p:spPr>
          <a:xfrm>
            <a:off x="1588902" y="2441836"/>
            <a:ext cx="252000" cy="252000"/>
          </a:xfrm>
          <a:prstGeom prst="star4">
            <a:avLst/>
          </a:prstGeom>
          <a:solidFill>
            <a:srgbClr val="FF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9FCDA13B-D594-4725-BF52-563A9D38ED87}"/>
                  </a:ext>
                </a:extLst>
              </p:cNvPr>
              <p:cNvSpPr txBox="1"/>
              <p:nvPr/>
            </p:nvSpPr>
            <p:spPr>
              <a:xfrm>
                <a:off x="1534120" y="2919938"/>
                <a:ext cx="956726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000000"/>
                    </a:solidFill>
                  </a:rPr>
                  <a:t>把状态记作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或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，动作记作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或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，随机策略函数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altLang="zh-CN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0,1</m:t>
                    </m:r>
                  </m:oMath>
                </a14:m>
                <a:r>
                  <a:rPr lang="en-US" altLang="zh-CN" b="0" i="0" dirty="0">
                    <a:solidFill>
                      <a:srgbClr val="000000"/>
                    </a:solidFill>
                    <a:latin typeface="+mj-lt"/>
                    <a:ea typeface="Cambria Math" panose="02040503050406030204" pitchFamily="18" charset="0"/>
                  </a:rPr>
                  <a:t>]</a:t>
                </a:r>
                <a:r>
                  <a:rPr lang="zh-CN" altLang="en-US" dirty="0">
                    <a:solidFill>
                      <a:srgbClr val="000000"/>
                    </a:solidFill>
                  </a:rPr>
                  <a:t>是一个</a:t>
                </a:r>
                <a:r>
                  <a:rPr lang="zh-CN" altLang="en-US" dirty="0">
                    <a:solidFill>
                      <a:srgbClr val="00B0F0"/>
                    </a:solidFill>
                  </a:rPr>
                  <a:t>概率密度函数</a:t>
                </a:r>
                <a:r>
                  <a:rPr lang="zh-CN" altLang="en-US" dirty="0">
                    <a:solidFill>
                      <a:srgbClr val="000000"/>
                    </a:solidFill>
                  </a:rPr>
                  <a:t>：</a:t>
                </a:r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9FCDA13B-D594-4725-BF52-563A9D38ED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4120" y="2919938"/>
                <a:ext cx="9567268" cy="369332"/>
              </a:xfrm>
              <a:prstGeom prst="rect">
                <a:avLst/>
              </a:prstGeom>
              <a:blipFill>
                <a:blip r:embed="rId3"/>
                <a:stretch>
                  <a:fillRect l="-574"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3283E84A-0114-4AEC-8728-A2274A2C1408}"/>
                  </a:ext>
                </a:extLst>
              </p:cNvPr>
              <p:cNvSpPr txBox="1"/>
              <p:nvPr/>
            </p:nvSpPr>
            <p:spPr>
              <a:xfrm>
                <a:off x="1534120" y="3474486"/>
                <a:ext cx="741475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000000"/>
                    </a:solidFill>
                  </a:rPr>
                  <a:t>策略函数的输入是状态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和动作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，输出是一个</a:t>
                </a:r>
                <a:r>
                  <a:rPr lang="en-US" altLang="zh-CN" dirty="0">
                    <a:solidFill>
                      <a:srgbClr val="000000"/>
                    </a:solidFill>
                  </a:rPr>
                  <a:t>0</a:t>
                </a:r>
                <a:r>
                  <a:rPr lang="zh-CN" altLang="en-US" dirty="0">
                    <a:solidFill>
                      <a:srgbClr val="000000"/>
                    </a:solidFill>
                  </a:rPr>
                  <a:t>到</a:t>
                </a:r>
                <a:r>
                  <a:rPr lang="en-US" altLang="zh-CN" dirty="0">
                    <a:solidFill>
                      <a:srgbClr val="000000"/>
                    </a:solidFill>
                  </a:rPr>
                  <a:t>1</a:t>
                </a:r>
                <a:r>
                  <a:rPr lang="zh-CN" altLang="en-US" dirty="0">
                    <a:solidFill>
                      <a:srgbClr val="000000"/>
                    </a:solidFill>
                  </a:rPr>
                  <a:t>之间的概率值</a:t>
                </a:r>
              </a:p>
            </p:txBody>
          </p:sp>
        </mc:Choice>
        <mc:Fallback xmlns="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3283E84A-0114-4AEC-8728-A2274A2C1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4120" y="3474486"/>
                <a:ext cx="7414754" cy="369332"/>
              </a:xfrm>
              <a:prstGeom prst="rect">
                <a:avLst/>
              </a:prstGeom>
              <a:blipFill>
                <a:blip r:embed="rId4"/>
                <a:stretch>
                  <a:fillRect l="-740"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3D7DF104-EC91-40FF-AB63-E4A2DDA18B95}"/>
                  </a:ext>
                </a:extLst>
              </p:cNvPr>
              <p:cNvSpPr txBox="1"/>
              <p:nvPr/>
            </p:nvSpPr>
            <p:spPr>
              <a:xfrm>
                <a:off x="1903168" y="4141516"/>
                <a:ext cx="228064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𝑵𝑶𝑶𝑷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𝟎𝟓</m:t>
                      </m:r>
                    </m:oMath>
                  </m:oMathPara>
                </a14:m>
                <a:endParaRPr lang="zh-CN" altLang="en-US" b="1" i="1" dirty="0"/>
              </a:p>
            </p:txBody>
          </p:sp>
        </mc:Choice>
        <mc:Fallback xmlns="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3D7DF104-EC91-40FF-AB63-E4A2DDA18B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3168" y="4141516"/>
                <a:ext cx="2280643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F22245DD-95A4-4A12-BA1E-FC4497C0619E}"/>
                  </a:ext>
                </a:extLst>
              </p:cNvPr>
              <p:cNvSpPr txBox="1"/>
              <p:nvPr/>
            </p:nvSpPr>
            <p:spPr>
              <a:xfrm>
                <a:off x="7524996" y="4141516"/>
                <a:ext cx="228064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𝑹𝑰𝑮𝑯𝑻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zh-CN" altLang="en-US" b="1" i="1" dirty="0"/>
              </a:p>
            </p:txBody>
          </p:sp>
        </mc:Choice>
        <mc:Fallback xmlns="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F22245DD-95A4-4A12-BA1E-FC4497C06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4996" y="4141516"/>
                <a:ext cx="2280643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73A700F4-2479-4863-A3F6-DD02BBE6812D}"/>
                  </a:ext>
                </a:extLst>
              </p:cNvPr>
              <p:cNvSpPr txBox="1"/>
              <p:nvPr/>
            </p:nvSpPr>
            <p:spPr>
              <a:xfrm>
                <a:off x="4691360" y="4141516"/>
                <a:ext cx="228064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𝑳𝑬𝑭𝑻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zh-CN" altLang="en-US" b="1" i="1" dirty="0"/>
              </a:p>
            </p:txBody>
          </p:sp>
        </mc:Choice>
        <mc:Fallback xmlns="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73A700F4-2479-4863-A3F6-DD02BBE681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1360" y="4141516"/>
                <a:ext cx="2280643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C0D99A2-E147-44C7-9C2F-EF9360B991AA}"/>
                  </a:ext>
                </a:extLst>
              </p:cNvPr>
              <p:cNvSpPr txBox="1"/>
              <p:nvPr/>
            </p:nvSpPr>
            <p:spPr>
              <a:xfrm>
                <a:off x="1840902" y="4808546"/>
                <a:ext cx="228064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𝑭𝑰𝑹𝑬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𝟎𝟓</m:t>
                      </m:r>
                    </m:oMath>
                  </m:oMathPara>
                </a14:m>
                <a:endParaRPr lang="zh-CN" altLang="en-US" b="1" i="1" dirty="0"/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C0D99A2-E147-44C7-9C2F-EF9360B991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0902" y="4808546"/>
                <a:ext cx="2280643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B357CA21-97E2-46A9-BF6A-35B21999C4EF}"/>
                  </a:ext>
                </a:extLst>
              </p:cNvPr>
              <p:cNvSpPr txBox="1"/>
              <p:nvPr/>
            </p:nvSpPr>
            <p:spPr>
              <a:xfrm>
                <a:off x="4691360" y="4808546"/>
                <a:ext cx="283363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𝑳𝑬𝑭𝑻𝑭𝑰𝑹𝑬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1" i="1" dirty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b="1" i="1" dirty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b="1" i="1" dirty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𝟓</m:t>
                      </m:r>
                    </m:oMath>
                  </m:oMathPara>
                </a14:m>
                <a:endParaRPr lang="zh-CN" altLang="en-US" b="1" i="1" dirty="0"/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B357CA21-97E2-46A9-BF6A-35B21999C4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1360" y="4808546"/>
                <a:ext cx="2833636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D810FFCD-79DC-49BE-BDC2-8A9BFCF4BA33}"/>
                  </a:ext>
                </a:extLst>
              </p:cNvPr>
              <p:cNvSpPr txBox="1"/>
              <p:nvPr/>
            </p:nvSpPr>
            <p:spPr>
              <a:xfrm>
                <a:off x="7524996" y="4808546"/>
                <a:ext cx="276383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𝑹𝑮𝑯𝑻𝑭𝑰𝑹𝑬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zh-CN" altLang="en-US" b="1" i="1" dirty="0"/>
              </a:p>
            </p:txBody>
          </p:sp>
        </mc:Choice>
        <mc:Fallback xmlns="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D810FFCD-79DC-49BE-BDC2-8A9BFCF4BA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4996" y="4808546"/>
                <a:ext cx="2763836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7514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研究内容与研究方案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79502" y="2823058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b="1" dirty="0">
                <a:solidFill>
                  <a:srgbClr val="FF0000"/>
                </a:solidFill>
                <a:latin typeface="Helvetica Neue"/>
              </a:rPr>
              <a:t>策略（</a:t>
            </a:r>
            <a:r>
              <a:rPr lang="en-US" altLang="zh-CN" b="1" dirty="0">
                <a:solidFill>
                  <a:srgbClr val="FF0000"/>
                </a:solidFill>
                <a:latin typeface="Helvetica Neue"/>
              </a:rPr>
              <a:t>policy</a:t>
            </a:r>
            <a:r>
              <a:rPr lang="zh-CN" altLang="en-US" b="1" dirty="0">
                <a:solidFill>
                  <a:srgbClr val="FF0000"/>
                </a:solidFill>
                <a:latin typeface="Helvetica Neue"/>
              </a:rPr>
              <a:t>）</a:t>
            </a:r>
            <a:endParaRPr lang="en-US" altLang="zh-CN" b="1" dirty="0">
              <a:solidFill>
                <a:srgbClr val="FF0000"/>
              </a:solidFill>
              <a:latin typeface="Helvetica Neu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31FA897-0537-46CA-A8D8-80856C29FD3B}"/>
                  </a:ext>
                </a:extLst>
              </p:cNvPr>
              <p:cNvSpPr txBox="1"/>
              <p:nvPr/>
            </p:nvSpPr>
            <p:spPr>
              <a:xfrm>
                <a:off x="3047405" y="1901374"/>
                <a:ext cx="609719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  <m:r>
                        <a:rPr lang="en-US" altLang="zh-CN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b="1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e>
                          <m:r>
                            <a:rPr lang="en-US" altLang="zh-CN" b="1" i="1" dirty="0" err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𝑺</m:t>
                          </m:r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b="1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</m:oMath>
                  </m:oMathPara>
                </a14:m>
                <a:endParaRPr lang="zh-CN" altLang="en-US" b="1" i="1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31FA897-0537-46CA-A8D8-80856C29FD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405" y="1901374"/>
                <a:ext cx="6097190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文本框 21">
            <a:extLst>
              <a:ext uri="{FF2B5EF4-FFF2-40B4-BE49-F238E27FC236}">
                <a16:creationId xmlns:a16="http://schemas.microsoft.com/office/drawing/2014/main" id="{D53C409F-3CC0-4014-81B5-628D97BB73FD}"/>
              </a:ext>
            </a:extLst>
          </p:cNvPr>
          <p:cNvSpPr txBox="1"/>
          <p:nvPr/>
        </p:nvSpPr>
        <p:spPr>
          <a:xfrm>
            <a:off x="1903168" y="2365390"/>
            <a:ext cx="1343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000000"/>
                </a:solidFill>
                <a:latin typeface="Helvetica Neue"/>
              </a:rPr>
              <a:t>确定策略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p:sp>
        <p:nvSpPr>
          <p:cNvPr id="26" name="星形: 四角 25">
            <a:extLst>
              <a:ext uri="{FF2B5EF4-FFF2-40B4-BE49-F238E27FC236}">
                <a16:creationId xmlns:a16="http://schemas.microsoft.com/office/drawing/2014/main" id="{470542A0-014C-446F-9B2F-4E2AABD6080A}"/>
              </a:ext>
            </a:extLst>
          </p:cNvPr>
          <p:cNvSpPr/>
          <p:nvPr/>
        </p:nvSpPr>
        <p:spPr>
          <a:xfrm>
            <a:off x="1588902" y="2441836"/>
            <a:ext cx="252000" cy="252000"/>
          </a:xfrm>
          <a:prstGeom prst="star4">
            <a:avLst/>
          </a:prstGeom>
          <a:solidFill>
            <a:srgbClr val="FF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9FCDA13B-D594-4725-BF52-563A9D38ED87}"/>
                  </a:ext>
                </a:extLst>
              </p:cNvPr>
              <p:cNvSpPr txBox="1"/>
              <p:nvPr/>
            </p:nvSpPr>
            <p:spPr>
              <a:xfrm>
                <a:off x="1534120" y="2919938"/>
                <a:ext cx="956726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000000"/>
                    </a:solidFill>
                  </a:rPr>
                  <a:t>确定策略记作</a:t>
                </a: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altLang="zh-CN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altLang="zh-CN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zh-CN" altLang="en-US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，它把状态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作为输入，直接输出动作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， 而不是输出概率值</a:t>
                </a:r>
                <a:endParaRPr lang="zh-CN" altLang="en-US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9FCDA13B-D594-4725-BF52-563A9D38ED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4120" y="2919938"/>
                <a:ext cx="9567268" cy="369332"/>
              </a:xfrm>
              <a:prstGeom prst="rect">
                <a:avLst/>
              </a:prstGeom>
              <a:blipFill>
                <a:blip r:embed="rId3"/>
                <a:stretch>
                  <a:fillRect l="-574"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3283E84A-0114-4AEC-8728-A2274A2C1408}"/>
                  </a:ext>
                </a:extLst>
              </p:cNvPr>
              <p:cNvSpPr txBox="1"/>
              <p:nvPr/>
            </p:nvSpPr>
            <p:spPr>
              <a:xfrm>
                <a:off x="1534120" y="3474486"/>
                <a:ext cx="741475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000000"/>
                    </a:solidFill>
                  </a:rPr>
                  <a:t>对于给定的状态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zh-CN" altLang="en-US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做出的决策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是确定的，没有随机性</a:t>
                </a:r>
              </a:p>
            </p:txBody>
          </p:sp>
        </mc:Choice>
        <mc:Fallback xmlns="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3283E84A-0114-4AEC-8728-A2274A2C1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4120" y="3474486"/>
                <a:ext cx="7414754" cy="369332"/>
              </a:xfrm>
              <a:prstGeom prst="rect">
                <a:avLst/>
              </a:prstGeom>
              <a:blipFill>
                <a:blip r:embed="rId4"/>
                <a:stretch>
                  <a:fillRect l="-740" t="-9836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FEEA2A1-D873-48F4-BD0C-3201EBDD3870}"/>
                  </a:ext>
                </a:extLst>
              </p:cNvPr>
              <p:cNvSpPr txBox="1"/>
              <p:nvPr/>
            </p:nvSpPr>
            <p:spPr>
              <a:xfrm>
                <a:off x="3888750" y="4286455"/>
                <a:ext cx="4414500" cy="7101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zh-CN" altLang="zh-CN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zh-CN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r>
                            <a:rPr lang="en-US" altLang="zh-CN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altLang="zh-CN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1 ,  </m:t>
                              </m:r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d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0 ,    </m:t>
                              </m:r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zh-CN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FEEA2A1-D873-48F4-BD0C-3201EBDD38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8750" y="4286455"/>
                <a:ext cx="4414500" cy="71019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933255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2005609" y="3648958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动态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MDP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的随机性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814EAFF0-A578-41C9-9005-8BD9A61375F6}"/>
                  </a:ext>
                </a:extLst>
              </p:cNvPr>
              <p:cNvSpPr txBox="1"/>
              <p:nvPr/>
            </p:nvSpPr>
            <p:spPr>
              <a:xfrm>
                <a:off x="5130265" y="3051536"/>
                <a:ext cx="15520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en-US" altLang="zh-CN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e>
                          <m:r>
                            <a:rPr lang="en-US" altLang="zh-CN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altLang="zh-CN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814EAFF0-A578-41C9-9005-8BD9A61375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0265" y="3051536"/>
                <a:ext cx="1552095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CFA52E9-448B-487B-9DDB-9B6C66924469}"/>
                  </a:ext>
                </a:extLst>
              </p:cNvPr>
              <p:cNvSpPr txBox="1"/>
              <p:nvPr/>
            </p:nvSpPr>
            <p:spPr>
              <a:xfrm>
                <a:off x="5130265" y="3759755"/>
                <a:ext cx="155209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  <m:e>
                          <m:r>
                            <a:rPr lang="en-US" altLang="zh-CN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altLang="zh-CN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CFA52E9-448B-487B-9DDB-9B6C66924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0265" y="3759755"/>
                <a:ext cx="1552095" cy="369332"/>
              </a:xfrm>
              <a:prstGeom prst="rect">
                <a:avLst/>
              </a:prstGeom>
              <a:blipFill>
                <a:blip r:embed="rId4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对话气泡: 圆角矩形 2">
            <a:extLst>
              <a:ext uri="{FF2B5EF4-FFF2-40B4-BE49-F238E27FC236}">
                <a16:creationId xmlns:a16="http://schemas.microsoft.com/office/drawing/2014/main" id="{4A934588-0E65-408C-8790-EFB7D0E4676D}"/>
              </a:ext>
            </a:extLst>
          </p:cNvPr>
          <p:cNvSpPr/>
          <p:nvPr/>
        </p:nvSpPr>
        <p:spPr>
          <a:xfrm>
            <a:off x="1588902" y="2514600"/>
            <a:ext cx="3161692" cy="694442"/>
          </a:xfrm>
          <a:prstGeom prst="wedgeRoundRectCallout">
            <a:avLst>
              <a:gd name="adj1" fmla="val 66728"/>
              <a:gd name="adj2" fmla="val 61471"/>
              <a:gd name="adj3" fmla="val 16667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5"/>
                </a:solidFill>
              </a:rPr>
              <a:t>动作的随机性来源于策略</a:t>
            </a:r>
          </a:p>
        </p:txBody>
      </p:sp>
      <p:sp>
        <p:nvSpPr>
          <p:cNvPr id="28" name="对话气泡: 圆角矩形 27">
            <a:extLst>
              <a:ext uri="{FF2B5EF4-FFF2-40B4-BE49-F238E27FC236}">
                <a16:creationId xmlns:a16="http://schemas.microsoft.com/office/drawing/2014/main" id="{16493747-BB79-48BF-8F43-5597E098F138}"/>
              </a:ext>
            </a:extLst>
          </p:cNvPr>
          <p:cNvSpPr/>
          <p:nvPr/>
        </p:nvSpPr>
        <p:spPr>
          <a:xfrm>
            <a:off x="7230220" y="4129087"/>
            <a:ext cx="3978324" cy="694442"/>
          </a:xfrm>
          <a:prstGeom prst="wedgeRoundRectCallout">
            <a:avLst>
              <a:gd name="adj1" fmla="val -66581"/>
              <a:gd name="adj2" fmla="val -63002"/>
              <a:gd name="adj3" fmla="val 16667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5"/>
                </a:solidFill>
              </a:rPr>
              <a:t>状态随机性来源于状态转移概率函数</a:t>
            </a:r>
          </a:p>
        </p:txBody>
      </p:sp>
    </p:spTree>
    <p:extLst>
      <p:ext uri="{BB962C8B-B14F-4D97-AF65-F5344CB8AC3E}">
        <p14:creationId xmlns:p14="http://schemas.microsoft.com/office/powerpoint/2010/main" val="6943409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回报（</a:t>
            </a:r>
            <a:r>
              <a:rPr lang="en-US" altLang="zh-CN" dirty="0">
                <a:solidFill>
                  <a:srgbClr val="343541"/>
                </a:solidFill>
                <a:latin typeface="Helvetica Neue"/>
              </a:rPr>
              <a:t>return</a:t>
            </a: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）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/>
              <p:nvPr/>
            </p:nvSpPr>
            <p:spPr>
              <a:xfrm>
                <a:off x="2370782" y="2365390"/>
                <a:ext cx="7087543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𝑮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𝜸</m:t>
                              </m:r>
                            </m:e>
                            <m:sup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b="1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𝑻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𝑻</m:t>
                          </m:r>
                        </m:sub>
                      </m:sSub>
                    </m:oMath>
                  </m:oMathPara>
                </a14:m>
                <a:endParaRPr lang="zh-CN" altLang="en-US" sz="2400" b="1" i="1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0782" y="2365390"/>
                <a:ext cx="7087543" cy="470000"/>
              </a:xfrm>
              <a:prstGeom prst="rect">
                <a:avLst/>
              </a:prstGeom>
              <a:blipFill>
                <a:blip r:embed="rId3"/>
                <a:stretch>
                  <a:fillRect b="-116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E2DE20D8-D8AF-4171-A95F-5C55F68F2CC8}"/>
                  </a:ext>
                </a:extLst>
              </p:cNvPr>
              <p:cNvSpPr txBox="1"/>
              <p:nvPr/>
            </p:nvSpPr>
            <p:spPr>
              <a:xfrm>
                <a:off x="3591519" y="3523547"/>
                <a:ext cx="45452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000000"/>
                    </a:solidFill>
                  </a:rPr>
                  <a:t>是从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时刻起，未来所有奖励的（加权）和</a:t>
                </a:r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E2DE20D8-D8AF-4171-A95F-5C55F68F2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1519" y="3523547"/>
                <a:ext cx="4545212" cy="369332"/>
              </a:xfrm>
              <a:prstGeom prst="rect">
                <a:avLst/>
              </a:prstGeom>
              <a:blipFill>
                <a:blip r:embed="rId4"/>
                <a:stretch>
                  <a:fillRect l="-1072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矩形 21">
            <a:extLst>
              <a:ext uri="{FF2B5EF4-FFF2-40B4-BE49-F238E27FC236}">
                <a16:creationId xmlns:a16="http://schemas.microsoft.com/office/drawing/2014/main" id="{C7AE0990-569F-47AA-92A9-BB6EE16897A5}"/>
              </a:ext>
            </a:extLst>
          </p:cNvPr>
          <p:cNvSpPr/>
          <p:nvPr/>
        </p:nvSpPr>
        <p:spPr>
          <a:xfrm>
            <a:off x="3514725" y="3408176"/>
            <a:ext cx="4622006" cy="585788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箭头: 燕尾形 1">
            <a:extLst>
              <a:ext uri="{FF2B5EF4-FFF2-40B4-BE49-F238E27FC236}">
                <a16:creationId xmlns:a16="http://schemas.microsoft.com/office/drawing/2014/main" id="{A4805915-D12A-4489-B5AB-1283936F7C42}"/>
              </a:ext>
            </a:extLst>
          </p:cNvPr>
          <p:cNvSpPr/>
          <p:nvPr/>
        </p:nvSpPr>
        <p:spPr>
          <a:xfrm rot="5400000">
            <a:off x="5657904" y="4165959"/>
            <a:ext cx="513298" cy="400050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CCECB727-92D1-4F71-BDDE-ED99F027C376}"/>
                  </a:ext>
                </a:extLst>
              </p:cNvPr>
              <p:cNvSpPr txBox="1"/>
              <p:nvPr/>
            </p:nvSpPr>
            <p:spPr>
              <a:xfrm>
                <a:off x="2121879" y="4738004"/>
                <a:ext cx="758534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000000"/>
                    </a:solidFill>
                  </a:rPr>
                  <a:t>在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时刻，假如我们知道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000000"/>
                    </a:solidFill>
                  </a:rPr>
                  <a:t>的值，我们就知道游戏是快赢了还是快输了</a:t>
                </a: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CCECB727-92D1-4F71-BDDE-ED99F027C3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1879" y="4738004"/>
                <a:ext cx="7585348" cy="369332"/>
              </a:xfrm>
              <a:prstGeom prst="rect">
                <a:avLst/>
              </a:prstGeom>
              <a:blipFill>
                <a:blip r:embed="rId5"/>
                <a:stretch>
                  <a:fillRect l="-643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矩形 26">
            <a:extLst>
              <a:ext uri="{FF2B5EF4-FFF2-40B4-BE49-F238E27FC236}">
                <a16:creationId xmlns:a16="http://schemas.microsoft.com/office/drawing/2014/main" id="{C676C1AE-175C-4BF9-935D-A8B49FEA8B03}"/>
              </a:ext>
            </a:extLst>
          </p:cNvPr>
          <p:cNvSpPr/>
          <p:nvPr/>
        </p:nvSpPr>
        <p:spPr>
          <a:xfrm>
            <a:off x="2121879" y="4708144"/>
            <a:ext cx="7184232" cy="41051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169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96D0697-30C7-48D1-B0FF-B3FF7EB8D1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49648" y="3196382"/>
            <a:ext cx="6492704" cy="830997"/>
          </a:xfrm>
        </p:spPr>
        <p:txBody>
          <a:bodyPr>
            <a:spAutoFit/>
          </a:bodyPr>
          <a:lstStyle/>
          <a:p>
            <a:r>
              <a:rPr lang="zh-CN" altLang="en-US" dirty="0"/>
              <a:t>强化学习介绍</a:t>
            </a:r>
          </a:p>
        </p:txBody>
      </p:sp>
    </p:spTree>
    <p:extLst>
      <p:ext uri="{BB962C8B-B14F-4D97-AF65-F5344CB8AC3E}">
        <p14:creationId xmlns:p14="http://schemas.microsoft.com/office/powerpoint/2010/main" val="29007931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动作价值函数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/>
              <p:nvPr/>
            </p:nvSpPr>
            <p:spPr>
              <a:xfrm>
                <a:off x="2370782" y="2365390"/>
                <a:ext cx="7087543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𝑮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𝜸</m:t>
                              </m:r>
                            </m:e>
                            <m:sup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b="1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𝑻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𝑻</m:t>
                          </m:r>
                        </m:sub>
                      </m:sSub>
                    </m:oMath>
                  </m:oMathPara>
                </a14:m>
                <a:endParaRPr lang="zh-CN" altLang="en-US" sz="2400" b="1" i="1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0782" y="2365390"/>
                <a:ext cx="7087543" cy="470000"/>
              </a:xfrm>
              <a:prstGeom prst="rect">
                <a:avLst/>
              </a:prstGeom>
              <a:blipFill>
                <a:blip r:embed="rId3"/>
                <a:stretch>
                  <a:fillRect b="-116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91E4DD4-05E2-433D-B98F-200490160E97}"/>
                  </a:ext>
                </a:extLst>
              </p:cNvPr>
              <p:cNvSpPr txBox="1"/>
              <p:nvPr/>
            </p:nvSpPr>
            <p:spPr>
              <a:xfrm>
                <a:off x="2887563" y="3311986"/>
                <a:ext cx="7749481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在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343541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时刻，我们不知道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altLang="zh-CN" i="1" dirty="0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的值，而我们又想预判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altLang="zh-CN" i="1" dirty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的值从而知道局势的好坏。</a:t>
                </a:r>
                <a:endParaRPr lang="en-US" altLang="zh-CN" dirty="0">
                  <a:solidFill>
                    <a:srgbClr val="343541"/>
                  </a:solidFill>
                  <a:latin typeface="Helvetica Neue"/>
                </a:endParaRPr>
              </a:p>
              <a:p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该怎么办呢？</a:t>
                </a:r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91E4DD4-05E2-433D-B98F-200490160E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7563" y="3311986"/>
                <a:ext cx="7749481" cy="646331"/>
              </a:xfrm>
              <a:prstGeom prst="rect">
                <a:avLst/>
              </a:prstGeom>
              <a:blipFill>
                <a:blip r:embed="rId4"/>
                <a:stretch>
                  <a:fillRect l="-708" t="-4717" r="-3541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图片 8">
            <a:extLst>
              <a:ext uri="{FF2B5EF4-FFF2-40B4-BE49-F238E27FC236}">
                <a16:creationId xmlns:a16="http://schemas.microsoft.com/office/drawing/2014/main" id="{A239BB6E-7253-4436-9EDB-49558F269F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90" y="3128401"/>
            <a:ext cx="1806836" cy="122714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86A11DEC-9B53-44A4-8A05-F0D66F4D89E7}"/>
              </a:ext>
            </a:extLst>
          </p:cNvPr>
          <p:cNvSpPr/>
          <p:nvPr/>
        </p:nvSpPr>
        <p:spPr>
          <a:xfrm>
            <a:off x="2887563" y="3311985"/>
            <a:ext cx="7956650" cy="646331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294ACF7-BE33-4484-A106-15FB0813F3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182" y="4431675"/>
            <a:ext cx="1163822" cy="145477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0FD0F9C-16FD-4D9E-9AA4-E30557A31763}"/>
                  </a:ext>
                </a:extLst>
              </p:cNvPr>
              <p:cNvSpPr txBox="1"/>
              <p:nvPr/>
            </p:nvSpPr>
            <p:spPr>
              <a:xfrm>
                <a:off x="2887563" y="4721686"/>
                <a:ext cx="77494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对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34354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343541"/>
                    </a:solidFill>
                    <a:latin typeface="Helvetica Neue"/>
                  </a:rPr>
                  <a:t>求期望，消除掉其中的随机性。</a:t>
                </a: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0FD0F9C-16FD-4D9E-9AA4-E30557A317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7563" y="4721686"/>
                <a:ext cx="7749481" cy="369332"/>
              </a:xfrm>
              <a:prstGeom prst="rect">
                <a:avLst/>
              </a:prstGeom>
              <a:blipFill>
                <a:blip r:embed="rId7"/>
                <a:stretch>
                  <a:fillRect l="-708"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矩形 18">
            <a:extLst>
              <a:ext uri="{FF2B5EF4-FFF2-40B4-BE49-F238E27FC236}">
                <a16:creationId xmlns:a16="http://schemas.microsoft.com/office/drawing/2014/main" id="{4839C2FB-F65E-4646-B19A-94E03848CD17}"/>
              </a:ext>
            </a:extLst>
          </p:cNvPr>
          <p:cNvSpPr/>
          <p:nvPr/>
        </p:nvSpPr>
        <p:spPr>
          <a:xfrm>
            <a:off x="2887563" y="4721685"/>
            <a:ext cx="7956650" cy="36933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1163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动作价值函数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/>
              <p:nvPr/>
            </p:nvSpPr>
            <p:spPr>
              <a:xfrm>
                <a:off x="2338320" y="5250656"/>
                <a:ext cx="7087543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𝑮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𝜸</m:t>
                              </m:r>
                            </m:e>
                            <m:sup>
                              <m:r>
                                <a:rPr lang="en-US" altLang="zh-CN" sz="2400" b="1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b="1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⋯</m:t>
                      </m:r>
                      <m:r>
                        <a:rPr lang="en-US" altLang="zh-CN" sz="2400" b="1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p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𝑻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sSub>
                        <m:sSubPr>
                          <m:ctrlP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altLang="zh-CN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𝑻</m:t>
                          </m:r>
                        </m:sub>
                      </m:sSub>
                    </m:oMath>
                  </m:oMathPara>
                </a14:m>
                <a:endParaRPr lang="zh-CN" altLang="en-US" sz="2400" b="1" i="1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860CB34-2CAE-49B4-8C61-51A34A937A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8320" y="5250656"/>
                <a:ext cx="7087543" cy="470000"/>
              </a:xfrm>
              <a:prstGeom prst="rect">
                <a:avLst/>
              </a:prstGeom>
              <a:blipFill>
                <a:blip r:embed="rId3"/>
                <a:stretch>
                  <a:fillRect b="-116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B5C80F9F-6FB0-4928-99E3-6AE7F568F478}"/>
                  </a:ext>
                </a:extLst>
              </p:cNvPr>
              <p:cNvSpPr/>
              <p:nvPr/>
            </p:nvSpPr>
            <p:spPr>
              <a:xfrm>
                <a:off x="1510320" y="1934049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B5C80F9F-6FB0-4928-99E3-6AE7F568F4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0320" y="1934049"/>
                <a:ext cx="828000" cy="8280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69EE455C-3A0A-4198-9169-3B506A8D892F}"/>
                  </a:ext>
                </a:extLst>
              </p:cNvPr>
              <p:cNvSpPr/>
              <p:nvPr/>
            </p:nvSpPr>
            <p:spPr>
              <a:xfrm>
                <a:off x="2338320" y="1934049"/>
                <a:ext cx="828000" cy="8280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69EE455C-3A0A-4198-9169-3B506A8D89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8320" y="1934049"/>
                <a:ext cx="828000" cy="828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0313152F-6B8D-476D-94F6-8FCF62738099}"/>
                  </a:ext>
                </a:extLst>
              </p:cNvPr>
              <p:cNvSpPr/>
              <p:nvPr/>
            </p:nvSpPr>
            <p:spPr>
              <a:xfrm>
                <a:off x="1510320" y="2762049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0313152F-6B8D-476D-94F6-8FCF627380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0320" y="2762049"/>
                <a:ext cx="828000" cy="8280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013FBFDA-53FA-47F5-9542-736136782E0A}"/>
                  </a:ext>
                </a:extLst>
              </p:cNvPr>
              <p:cNvSpPr/>
              <p:nvPr/>
            </p:nvSpPr>
            <p:spPr>
              <a:xfrm>
                <a:off x="2338320" y="2762049"/>
                <a:ext cx="828000" cy="828000"/>
              </a:xfrm>
              <a:prstGeom prst="rect">
                <a:avLst/>
              </a:prstGeom>
              <a:solidFill>
                <a:srgbClr val="00FFFF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013FBFDA-53FA-47F5-9542-736136782E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8320" y="2762049"/>
                <a:ext cx="828000" cy="8280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A3C01363-AF27-4169-AC55-C59FA99B2B42}"/>
                  </a:ext>
                </a:extLst>
              </p:cNvPr>
              <p:cNvSpPr/>
              <p:nvPr/>
            </p:nvSpPr>
            <p:spPr>
              <a:xfrm>
                <a:off x="3994320" y="1934049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A3C01363-AF27-4169-AC55-C59FA99B2B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4320" y="1934049"/>
                <a:ext cx="828000" cy="8280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601C11D7-F286-4C5D-A80B-D1AFFD2B91E9}"/>
                  </a:ext>
                </a:extLst>
              </p:cNvPr>
              <p:cNvSpPr/>
              <p:nvPr/>
            </p:nvSpPr>
            <p:spPr>
              <a:xfrm>
                <a:off x="4822320" y="1934049"/>
                <a:ext cx="828000" cy="8280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601C11D7-F286-4C5D-A80B-D1AFFD2B91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2320" y="1934049"/>
                <a:ext cx="828000" cy="82800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0CEAFCDA-2CDA-448B-95AA-03B6462D53DE}"/>
                  </a:ext>
                </a:extLst>
              </p:cNvPr>
              <p:cNvSpPr/>
              <p:nvPr/>
            </p:nvSpPr>
            <p:spPr>
              <a:xfrm>
                <a:off x="3994320" y="2762049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0CEAFCDA-2CDA-448B-95AA-03B6462D5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4320" y="2762049"/>
                <a:ext cx="828000" cy="82800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E9EBC689-82DC-4D9F-8B25-1A7906C8846A}"/>
                  </a:ext>
                </a:extLst>
              </p:cNvPr>
              <p:cNvSpPr/>
              <p:nvPr/>
            </p:nvSpPr>
            <p:spPr>
              <a:xfrm>
                <a:off x="4822320" y="2762049"/>
                <a:ext cx="828000" cy="828000"/>
              </a:xfrm>
              <a:prstGeom prst="rect">
                <a:avLst/>
              </a:prstGeom>
              <a:solidFill>
                <a:srgbClr val="00FFFF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E9EBC689-82DC-4D9F-8B25-1A7906C88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2320" y="2762049"/>
                <a:ext cx="828000" cy="82800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D84059AB-7B3C-4AA0-A0A0-BA049C7738C5}"/>
                  </a:ext>
                </a:extLst>
              </p:cNvPr>
              <p:cNvSpPr/>
              <p:nvPr/>
            </p:nvSpPr>
            <p:spPr>
              <a:xfrm>
                <a:off x="6478320" y="1931745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D84059AB-7B3C-4AA0-A0A0-BA049C7738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8320" y="1931745"/>
                <a:ext cx="828000" cy="82800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B1D31113-6D7D-42A6-B5DF-9A3FA15B2D91}"/>
                  </a:ext>
                </a:extLst>
              </p:cNvPr>
              <p:cNvSpPr/>
              <p:nvPr/>
            </p:nvSpPr>
            <p:spPr>
              <a:xfrm>
                <a:off x="7306320" y="1931745"/>
                <a:ext cx="828000" cy="8280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B1D31113-6D7D-42A6-B5DF-9A3FA15B2D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320" y="1931745"/>
                <a:ext cx="828000" cy="82800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C772BAA4-6352-4F82-BFBD-DAD3073E37AB}"/>
                  </a:ext>
                </a:extLst>
              </p:cNvPr>
              <p:cNvSpPr/>
              <p:nvPr/>
            </p:nvSpPr>
            <p:spPr>
              <a:xfrm>
                <a:off x="6478320" y="2759745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C772BAA4-6352-4F82-BFBD-DAD3073E37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8320" y="2759745"/>
                <a:ext cx="828000" cy="82800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2851BA78-4022-4868-9559-D20D5D9E3034}"/>
                  </a:ext>
                </a:extLst>
              </p:cNvPr>
              <p:cNvSpPr/>
              <p:nvPr/>
            </p:nvSpPr>
            <p:spPr>
              <a:xfrm>
                <a:off x="7306320" y="2759745"/>
                <a:ext cx="828000" cy="828000"/>
              </a:xfrm>
              <a:prstGeom prst="rect">
                <a:avLst/>
              </a:prstGeom>
              <a:solidFill>
                <a:srgbClr val="00FFFF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2851BA78-4022-4868-9559-D20D5D9E30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320" y="2759745"/>
                <a:ext cx="828000" cy="82800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40F33F07-E725-4AE6-BCD4-4D71D4E7EC39}"/>
                  </a:ext>
                </a:extLst>
              </p:cNvPr>
              <p:cNvSpPr/>
              <p:nvPr/>
            </p:nvSpPr>
            <p:spPr>
              <a:xfrm>
                <a:off x="8963959" y="1929441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40F33F07-E725-4AE6-BCD4-4D71D4E7EC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3959" y="1929441"/>
                <a:ext cx="828000" cy="82800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A0B0D98F-D473-43D2-8511-D9FA81E605C3}"/>
                  </a:ext>
                </a:extLst>
              </p:cNvPr>
              <p:cNvSpPr/>
              <p:nvPr/>
            </p:nvSpPr>
            <p:spPr>
              <a:xfrm>
                <a:off x="9791959" y="1929441"/>
                <a:ext cx="828000" cy="8280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A0B0D98F-D473-43D2-8511-D9FA81E605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1959" y="1929441"/>
                <a:ext cx="828000" cy="828000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98E48586-4EBB-4DB7-848C-000855CC8E4F}"/>
                  </a:ext>
                </a:extLst>
              </p:cNvPr>
              <p:cNvSpPr/>
              <p:nvPr/>
            </p:nvSpPr>
            <p:spPr>
              <a:xfrm>
                <a:off x="8963959" y="2757441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98E48586-4EBB-4DB7-848C-000855CC8E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3959" y="2757441"/>
                <a:ext cx="828000" cy="82800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B7B40A6E-819D-4E79-AD37-4D3A84BF159F}"/>
                  </a:ext>
                </a:extLst>
              </p:cNvPr>
              <p:cNvSpPr/>
              <p:nvPr/>
            </p:nvSpPr>
            <p:spPr>
              <a:xfrm>
                <a:off x="9791959" y="2757441"/>
                <a:ext cx="828000" cy="828000"/>
              </a:xfrm>
              <a:prstGeom prst="rect">
                <a:avLst/>
              </a:prstGeom>
              <a:solidFill>
                <a:srgbClr val="00FFFF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B7B40A6E-819D-4E79-AD37-4D3A84BF15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1959" y="2757441"/>
                <a:ext cx="828000" cy="82800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B0FEF501-D68D-43B3-BD32-E9972A9C11C9}"/>
              </a:ext>
            </a:extLst>
          </p:cNvPr>
          <p:cNvCxnSpPr>
            <a:cxnSpLocks/>
          </p:cNvCxnSpPr>
          <p:nvPr/>
        </p:nvCxnSpPr>
        <p:spPr>
          <a:xfrm>
            <a:off x="4440888" y="237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D1678C04-1C01-4DA6-9A33-570412054580}"/>
              </a:ext>
            </a:extLst>
          </p:cNvPr>
          <p:cNvCxnSpPr>
            <a:cxnSpLocks/>
          </p:cNvCxnSpPr>
          <p:nvPr/>
        </p:nvCxnSpPr>
        <p:spPr>
          <a:xfrm rot="5400000">
            <a:off x="5053013" y="255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5E37731E-F305-4C5B-91F7-CF11E40DB9E6}"/>
              </a:ext>
            </a:extLst>
          </p:cNvPr>
          <p:cNvCxnSpPr>
            <a:cxnSpLocks/>
          </p:cNvCxnSpPr>
          <p:nvPr/>
        </p:nvCxnSpPr>
        <p:spPr>
          <a:xfrm>
            <a:off x="4386888" y="3214688"/>
            <a:ext cx="414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74184DF0-4E07-4C7E-885A-973DDBB6C2AB}"/>
              </a:ext>
            </a:extLst>
          </p:cNvPr>
          <p:cNvCxnSpPr>
            <a:cxnSpLocks/>
          </p:cNvCxnSpPr>
          <p:nvPr/>
        </p:nvCxnSpPr>
        <p:spPr>
          <a:xfrm>
            <a:off x="6892320" y="3217070"/>
            <a:ext cx="414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E457A0E3-3E8E-4078-9A57-ED2CF09A0568}"/>
              </a:ext>
            </a:extLst>
          </p:cNvPr>
          <p:cNvCxnSpPr>
            <a:cxnSpLocks/>
          </p:cNvCxnSpPr>
          <p:nvPr/>
        </p:nvCxnSpPr>
        <p:spPr>
          <a:xfrm>
            <a:off x="9377959" y="3214688"/>
            <a:ext cx="414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83831AED-5EE6-47CB-BFF7-8CD57586E2FF}"/>
              </a:ext>
            </a:extLst>
          </p:cNvPr>
          <p:cNvCxnSpPr>
            <a:cxnSpLocks/>
          </p:cNvCxnSpPr>
          <p:nvPr/>
        </p:nvCxnSpPr>
        <p:spPr>
          <a:xfrm>
            <a:off x="9377959" y="2378869"/>
            <a:ext cx="414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8A40F4B5-FAAD-4782-AA8D-C80E9CA0D281}"/>
              </a:ext>
            </a:extLst>
          </p:cNvPr>
          <p:cNvCxnSpPr>
            <a:cxnSpLocks/>
          </p:cNvCxnSpPr>
          <p:nvPr/>
        </p:nvCxnSpPr>
        <p:spPr>
          <a:xfrm rot="5400000">
            <a:off x="6762750" y="2577441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AB1E57C0-CC32-4F2F-B183-121A3E81EC77}"/>
              </a:ext>
            </a:extLst>
          </p:cNvPr>
          <p:cNvCxnSpPr>
            <a:cxnSpLocks/>
          </p:cNvCxnSpPr>
          <p:nvPr/>
        </p:nvCxnSpPr>
        <p:spPr>
          <a:xfrm rot="5400000">
            <a:off x="7562851" y="255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70265E05-1275-495B-9A4D-B1700EE56C7B}"/>
              </a:ext>
            </a:extLst>
          </p:cNvPr>
          <p:cNvCxnSpPr>
            <a:cxnSpLocks/>
          </p:cNvCxnSpPr>
          <p:nvPr/>
        </p:nvCxnSpPr>
        <p:spPr>
          <a:xfrm rot="5400000">
            <a:off x="9197959" y="255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259014A0-16D9-4D7D-9E58-7121FC24737B}"/>
              </a:ext>
            </a:extLst>
          </p:cNvPr>
          <p:cNvCxnSpPr>
            <a:cxnSpLocks/>
          </p:cNvCxnSpPr>
          <p:nvPr/>
        </p:nvCxnSpPr>
        <p:spPr>
          <a:xfrm rot="5400000">
            <a:off x="10056019" y="255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6BAF1A0A-169D-4DAA-A06D-D80F0DADAB45}"/>
              </a:ext>
            </a:extLst>
          </p:cNvPr>
          <p:cNvSpPr/>
          <p:nvPr/>
        </p:nvSpPr>
        <p:spPr>
          <a:xfrm>
            <a:off x="5106888" y="3098869"/>
            <a:ext cx="216000" cy="2160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4B0F0402-D781-48F9-9DC1-70DCF3C6CE57}"/>
              </a:ext>
            </a:extLst>
          </p:cNvPr>
          <p:cNvSpPr/>
          <p:nvPr/>
        </p:nvSpPr>
        <p:spPr>
          <a:xfrm>
            <a:off x="7604536" y="3106688"/>
            <a:ext cx="216000" cy="2160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AF156B67-4875-4038-B993-14B52A2A2779}"/>
              </a:ext>
            </a:extLst>
          </p:cNvPr>
          <p:cNvSpPr/>
          <p:nvPr/>
        </p:nvSpPr>
        <p:spPr>
          <a:xfrm>
            <a:off x="10097319" y="3102249"/>
            <a:ext cx="216000" cy="2160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574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页码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E5B5C17-C1C1-4F47-A90E-CC2D7A5094CE}"/>
              </a:ext>
            </a:extLst>
          </p:cNvPr>
          <p:cNvSpPr txBox="1"/>
          <p:nvPr/>
        </p:nvSpPr>
        <p:spPr>
          <a:xfrm>
            <a:off x="1427807" y="1423272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  <a:buClr>
                <a:srgbClr val="29AAF5"/>
              </a:buClr>
              <a:buSzPct val="87500"/>
              <a:tabLst>
                <a:tab pos="336550" algn="l"/>
              </a:tabLst>
            </a:pPr>
            <a:r>
              <a:rPr lang="zh-CN" altLang="en-US" dirty="0">
                <a:solidFill>
                  <a:srgbClr val="343541"/>
                </a:solidFill>
                <a:latin typeface="Helvetica Neue"/>
              </a:rPr>
              <a:t>动作价值函数</a:t>
            </a:r>
            <a:endParaRPr lang="en-US" altLang="zh-CN" dirty="0">
              <a:solidFill>
                <a:srgbClr val="343541"/>
              </a:solidFill>
              <a:latin typeface="Helvetica Neue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B5C80F9F-6FB0-4928-99E3-6AE7F568F478}"/>
                  </a:ext>
                </a:extLst>
              </p:cNvPr>
              <p:cNvSpPr/>
              <p:nvPr/>
            </p:nvSpPr>
            <p:spPr>
              <a:xfrm>
                <a:off x="1510320" y="1934049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B5C80F9F-6FB0-4928-99E3-6AE7F568F4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0320" y="1934049"/>
                <a:ext cx="828000" cy="828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69EE455C-3A0A-4198-9169-3B506A8D892F}"/>
                  </a:ext>
                </a:extLst>
              </p:cNvPr>
              <p:cNvSpPr/>
              <p:nvPr/>
            </p:nvSpPr>
            <p:spPr>
              <a:xfrm>
                <a:off x="2338320" y="1934049"/>
                <a:ext cx="828000" cy="8280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69EE455C-3A0A-4198-9169-3B506A8D89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8320" y="1934049"/>
                <a:ext cx="828000" cy="8280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0313152F-6B8D-476D-94F6-8FCF62738099}"/>
                  </a:ext>
                </a:extLst>
              </p:cNvPr>
              <p:cNvSpPr/>
              <p:nvPr/>
            </p:nvSpPr>
            <p:spPr>
              <a:xfrm>
                <a:off x="1510320" y="2762049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0313152F-6B8D-476D-94F6-8FCF627380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0320" y="2762049"/>
                <a:ext cx="828000" cy="828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013FBFDA-53FA-47F5-9542-736136782E0A}"/>
                  </a:ext>
                </a:extLst>
              </p:cNvPr>
              <p:cNvSpPr/>
              <p:nvPr/>
            </p:nvSpPr>
            <p:spPr>
              <a:xfrm>
                <a:off x="2338320" y="2762049"/>
                <a:ext cx="828000" cy="828000"/>
              </a:xfrm>
              <a:prstGeom prst="rect">
                <a:avLst/>
              </a:prstGeom>
              <a:solidFill>
                <a:srgbClr val="00FFFF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013FBFDA-53FA-47F5-9542-736136782E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8320" y="2762049"/>
                <a:ext cx="828000" cy="8280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A3C01363-AF27-4169-AC55-C59FA99B2B42}"/>
                  </a:ext>
                </a:extLst>
              </p:cNvPr>
              <p:cNvSpPr/>
              <p:nvPr/>
            </p:nvSpPr>
            <p:spPr>
              <a:xfrm>
                <a:off x="3994320" y="1934049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A3C01363-AF27-4169-AC55-C59FA99B2B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4320" y="1934049"/>
                <a:ext cx="828000" cy="8280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601C11D7-F286-4C5D-A80B-D1AFFD2B91E9}"/>
                  </a:ext>
                </a:extLst>
              </p:cNvPr>
              <p:cNvSpPr/>
              <p:nvPr/>
            </p:nvSpPr>
            <p:spPr>
              <a:xfrm>
                <a:off x="4822320" y="1934049"/>
                <a:ext cx="828000" cy="8280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601C11D7-F286-4C5D-A80B-D1AFFD2B91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2320" y="1934049"/>
                <a:ext cx="828000" cy="8280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0CEAFCDA-2CDA-448B-95AA-03B6462D53DE}"/>
                  </a:ext>
                </a:extLst>
              </p:cNvPr>
              <p:cNvSpPr/>
              <p:nvPr/>
            </p:nvSpPr>
            <p:spPr>
              <a:xfrm>
                <a:off x="3994320" y="2762049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0CEAFCDA-2CDA-448B-95AA-03B6462D5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4320" y="2762049"/>
                <a:ext cx="828000" cy="82800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E9EBC689-82DC-4D9F-8B25-1A7906C8846A}"/>
                  </a:ext>
                </a:extLst>
              </p:cNvPr>
              <p:cNvSpPr/>
              <p:nvPr/>
            </p:nvSpPr>
            <p:spPr>
              <a:xfrm>
                <a:off x="4822320" y="2762049"/>
                <a:ext cx="828000" cy="828000"/>
              </a:xfrm>
              <a:prstGeom prst="rect">
                <a:avLst/>
              </a:prstGeom>
              <a:solidFill>
                <a:srgbClr val="00FFFF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E9EBC689-82DC-4D9F-8B25-1A7906C884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2320" y="2762049"/>
                <a:ext cx="828000" cy="82800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D84059AB-7B3C-4AA0-A0A0-BA049C7738C5}"/>
                  </a:ext>
                </a:extLst>
              </p:cNvPr>
              <p:cNvSpPr/>
              <p:nvPr/>
            </p:nvSpPr>
            <p:spPr>
              <a:xfrm>
                <a:off x="6478320" y="1931745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D84059AB-7B3C-4AA0-A0A0-BA049C7738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8320" y="1931745"/>
                <a:ext cx="828000" cy="82800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B1D31113-6D7D-42A6-B5DF-9A3FA15B2D91}"/>
                  </a:ext>
                </a:extLst>
              </p:cNvPr>
              <p:cNvSpPr/>
              <p:nvPr/>
            </p:nvSpPr>
            <p:spPr>
              <a:xfrm>
                <a:off x="7306320" y="1931745"/>
                <a:ext cx="828000" cy="8280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B1D31113-6D7D-42A6-B5DF-9A3FA15B2D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320" y="1931745"/>
                <a:ext cx="828000" cy="82800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C772BAA4-6352-4F82-BFBD-DAD3073E37AB}"/>
                  </a:ext>
                </a:extLst>
              </p:cNvPr>
              <p:cNvSpPr/>
              <p:nvPr/>
            </p:nvSpPr>
            <p:spPr>
              <a:xfrm>
                <a:off x="6478320" y="2759745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C772BAA4-6352-4F82-BFBD-DAD3073E37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8320" y="2759745"/>
                <a:ext cx="828000" cy="82800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2851BA78-4022-4868-9559-D20D5D9E3034}"/>
                  </a:ext>
                </a:extLst>
              </p:cNvPr>
              <p:cNvSpPr/>
              <p:nvPr/>
            </p:nvSpPr>
            <p:spPr>
              <a:xfrm>
                <a:off x="7306320" y="2759745"/>
                <a:ext cx="828000" cy="828000"/>
              </a:xfrm>
              <a:prstGeom prst="rect">
                <a:avLst/>
              </a:prstGeom>
              <a:solidFill>
                <a:srgbClr val="00FFFF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2851BA78-4022-4868-9559-D20D5D9E30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6320" y="2759745"/>
                <a:ext cx="828000" cy="82800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40F33F07-E725-4AE6-BCD4-4D71D4E7EC39}"/>
                  </a:ext>
                </a:extLst>
              </p:cNvPr>
              <p:cNvSpPr/>
              <p:nvPr/>
            </p:nvSpPr>
            <p:spPr>
              <a:xfrm>
                <a:off x="8963959" y="1929441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srgbClr val="000000"/>
                  </a:solidFill>
                </a:endParaRPr>
              </a:p>
            </p:txBody>
          </p:sp>
        </mc:Choice>
        <mc:Fallback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40F33F07-E725-4AE6-BCD4-4D71D4E7EC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3959" y="1929441"/>
                <a:ext cx="828000" cy="82800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A0B0D98F-D473-43D2-8511-D9FA81E605C3}"/>
                  </a:ext>
                </a:extLst>
              </p:cNvPr>
              <p:cNvSpPr/>
              <p:nvPr/>
            </p:nvSpPr>
            <p:spPr>
              <a:xfrm>
                <a:off x="9791959" y="1929441"/>
                <a:ext cx="828000" cy="8280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A0B0D98F-D473-43D2-8511-D9FA81E605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1959" y="1929441"/>
                <a:ext cx="828000" cy="82800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98E48586-4EBB-4DB7-848C-000855CC8E4F}"/>
                  </a:ext>
                </a:extLst>
              </p:cNvPr>
              <p:cNvSpPr/>
              <p:nvPr/>
            </p:nvSpPr>
            <p:spPr>
              <a:xfrm>
                <a:off x="8963959" y="2757441"/>
                <a:ext cx="828000" cy="828000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98E48586-4EBB-4DB7-848C-000855CC8E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3959" y="2757441"/>
                <a:ext cx="828000" cy="828000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B7B40A6E-819D-4E79-AD37-4D3A84BF159F}"/>
                  </a:ext>
                </a:extLst>
              </p:cNvPr>
              <p:cNvSpPr/>
              <p:nvPr/>
            </p:nvSpPr>
            <p:spPr>
              <a:xfrm>
                <a:off x="9791959" y="2757441"/>
                <a:ext cx="828000" cy="828000"/>
              </a:xfrm>
              <a:prstGeom prst="rect">
                <a:avLst/>
              </a:prstGeom>
              <a:solidFill>
                <a:srgbClr val="00FFFF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B7B40A6E-819D-4E79-AD37-4D3A84BF15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1959" y="2757441"/>
                <a:ext cx="828000" cy="82800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  <a:ln w="19050"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B0FEF501-D68D-43B3-BD32-E9972A9C11C9}"/>
              </a:ext>
            </a:extLst>
          </p:cNvPr>
          <p:cNvCxnSpPr>
            <a:cxnSpLocks/>
          </p:cNvCxnSpPr>
          <p:nvPr/>
        </p:nvCxnSpPr>
        <p:spPr>
          <a:xfrm>
            <a:off x="4440888" y="237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D1678C04-1C01-4DA6-9A33-570412054580}"/>
              </a:ext>
            </a:extLst>
          </p:cNvPr>
          <p:cNvCxnSpPr>
            <a:cxnSpLocks/>
          </p:cNvCxnSpPr>
          <p:nvPr/>
        </p:nvCxnSpPr>
        <p:spPr>
          <a:xfrm rot="5400000">
            <a:off x="5053013" y="255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5E37731E-F305-4C5B-91F7-CF11E40DB9E6}"/>
              </a:ext>
            </a:extLst>
          </p:cNvPr>
          <p:cNvCxnSpPr>
            <a:cxnSpLocks/>
          </p:cNvCxnSpPr>
          <p:nvPr/>
        </p:nvCxnSpPr>
        <p:spPr>
          <a:xfrm>
            <a:off x="4386888" y="3214688"/>
            <a:ext cx="414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74184DF0-4E07-4C7E-885A-973DDBB6C2AB}"/>
              </a:ext>
            </a:extLst>
          </p:cNvPr>
          <p:cNvCxnSpPr>
            <a:cxnSpLocks/>
          </p:cNvCxnSpPr>
          <p:nvPr/>
        </p:nvCxnSpPr>
        <p:spPr>
          <a:xfrm>
            <a:off x="6892320" y="3217070"/>
            <a:ext cx="414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E457A0E3-3E8E-4078-9A57-ED2CF09A0568}"/>
              </a:ext>
            </a:extLst>
          </p:cNvPr>
          <p:cNvCxnSpPr>
            <a:cxnSpLocks/>
          </p:cNvCxnSpPr>
          <p:nvPr/>
        </p:nvCxnSpPr>
        <p:spPr>
          <a:xfrm>
            <a:off x="9377959" y="3214688"/>
            <a:ext cx="414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83831AED-5EE6-47CB-BFF7-8CD57586E2FF}"/>
              </a:ext>
            </a:extLst>
          </p:cNvPr>
          <p:cNvCxnSpPr>
            <a:cxnSpLocks/>
          </p:cNvCxnSpPr>
          <p:nvPr/>
        </p:nvCxnSpPr>
        <p:spPr>
          <a:xfrm>
            <a:off x="9377959" y="2378869"/>
            <a:ext cx="414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8A40F4B5-FAAD-4782-AA8D-C80E9CA0D281}"/>
              </a:ext>
            </a:extLst>
          </p:cNvPr>
          <p:cNvCxnSpPr>
            <a:cxnSpLocks/>
          </p:cNvCxnSpPr>
          <p:nvPr/>
        </p:nvCxnSpPr>
        <p:spPr>
          <a:xfrm rot="5400000">
            <a:off x="6762750" y="2577441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AB1E57C0-CC32-4F2F-B183-121A3E81EC77}"/>
              </a:ext>
            </a:extLst>
          </p:cNvPr>
          <p:cNvCxnSpPr>
            <a:cxnSpLocks/>
          </p:cNvCxnSpPr>
          <p:nvPr/>
        </p:nvCxnSpPr>
        <p:spPr>
          <a:xfrm rot="5400000">
            <a:off x="7562851" y="255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70265E05-1275-495B-9A4D-B1700EE56C7B}"/>
              </a:ext>
            </a:extLst>
          </p:cNvPr>
          <p:cNvCxnSpPr>
            <a:cxnSpLocks/>
          </p:cNvCxnSpPr>
          <p:nvPr/>
        </p:nvCxnSpPr>
        <p:spPr>
          <a:xfrm rot="5400000">
            <a:off x="9197959" y="255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259014A0-16D9-4D7D-9E58-7121FC24737B}"/>
              </a:ext>
            </a:extLst>
          </p:cNvPr>
          <p:cNvCxnSpPr>
            <a:cxnSpLocks/>
          </p:cNvCxnSpPr>
          <p:nvPr/>
        </p:nvCxnSpPr>
        <p:spPr>
          <a:xfrm rot="5400000">
            <a:off x="10056019" y="2558869"/>
            <a:ext cx="36000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6BAF1A0A-169D-4DAA-A06D-D80F0DADAB45}"/>
              </a:ext>
            </a:extLst>
          </p:cNvPr>
          <p:cNvSpPr/>
          <p:nvPr/>
        </p:nvSpPr>
        <p:spPr>
          <a:xfrm>
            <a:off x="5106888" y="3098869"/>
            <a:ext cx="216000" cy="2160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4B0F0402-D781-48F9-9DC1-70DCF3C6CE57}"/>
              </a:ext>
            </a:extLst>
          </p:cNvPr>
          <p:cNvSpPr/>
          <p:nvPr/>
        </p:nvSpPr>
        <p:spPr>
          <a:xfrm>
            <a:off x="7604536" y="3106688"/>
            <a:ext cx="216000" cy="2160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AF156B67-4875-4038-B993-14B52A2A2779}"/>
              </a:ext>
            </a:extLst>
          </p:cNvPr>
          <p:cNvSpPr/>
          <p:nvPr/>
        </p:nvSpPr>
        <p:spPr>
          <a:xfrm>
            <a:off x="10097319" y="3102249"/>
            <a:ext cx="216000" cy="2160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74E725B-0F03-44AC-93AA-4D3B85B9139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436687" y="3848733"/>
            <a:ext cx="7332279" cy="103236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679C8AC-B5C4-4246-8D89-216262A6804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319711" y="4992982"/>
            <a:ext cx="7916365" cy="97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0362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9640E1-E361-45AD-B16F-D609154C74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24389" y="3196382"/>
            <a:ext cx="7343223" cy="830997"/>
          </a:xfrm>
        </p:spPr>
        <p:txBody>
          <a:bodyPr>
            <a:spAutoFit/>
          </a:bodyPr>
          <a:lstStyle/>
          <a:p>
            <a:r>
              <a:rPr lang="zh-CN" altLang="en-US" dirty="0"/>
              <a:t>贝尔曼公式</a:t>
            </a:r>
          </a:p>
        </p:txBody>
      </p:sp>
    </p:spTree>
    <p:extLst>
      <p:ext uri="{BB962C8B-B14F-4D97-AF65-F5344CB8AC3E}">
        <p14:creationId xmlns:p14="http://schemas.microsoft.com/office/powerpoint/2010/main" val="3384907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BAB9A0-73B7-402D-BEDB-959487E14A5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463349" y="6445543"/>
            <a:ext cx="840378" cy="387798"/>
          </a:xfrm>
        </p:spPr>
        <p:txBody>
          <a:bodyPr>
            <a:spAutoFit/>
          </a:bodyPr>
          <a:lstStyle/>
          <a:p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强化学习介绍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DAEB683-F048-49A0-B61E-AC2C2047EF15}"/>
              </a:ext>
            </a:extLst>
          </p:cNvPr>
          <p:cNvSpPr txBox="1"/>
          <p:nvPr/>
        </p:nvSpPr>
        <p:spPr>
          <a:xfrm>
            <a:off x="1754644" y="272942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1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D3FA9999-0F0E-44BA-85A2-96C5489BAFBB}"/>
              </a:ext>
            </a:extLst>
          </p:cNvPr>
          <p:cNvSpPr txBox="1"/>
          <p:nvPr/>
        </p:nvSpPr>
        <p:spPr>
          <a:xfrm>
            <a:off x="4270315" y="272942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2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4F8264BC-67DC-4D61-848A-345C85462A6E}"/>
              </a:ext>
            </a:extLst>
          </p:cNvPr>
          <p:cNvSpPr txBox="1"/>
          <p:nvPr/>
        </p:nvSpPr>
        <p:spPr>
          <a:xfrm>
            <a:off x="6718250" y="272942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3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6AFC2C02-3AC3-4578-A0B2-C4879D629F58}"/>
              </a:ext>
            </a:extLst>
          </p:cNvPr>
          <p:cNvSpPr txBox="1"/>
          <p:nvPr/>
        </p:nvSpPr>
        <p:spPr>
          <a:xfrm>
            <a:off x="8910648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4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793BE550-96D8-4880-844E-9A43558F887D}"/>
              </a:ext>
            </a:extLst>
          </p:cNvPr>
          <p:cNvSpPr txBox="1"/>
          <p:nvPr/>
        </p:nvSpPr>
        <p:spPr>
          <a:xfrm>
            <a:off x="6304408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5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0A5DDF4D-A354-4D3E-AED9-3812A2756A7F}"/>
              </a:ext>
            </a:extLst>
          </p:cNvPr>
          <p:cNvSpPr txBox="1"/>
          <p:nvPr/>
        </p:nvSpPr>
        <p:spPr>
          <a:xfrm>
            <a:off x="3994055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6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D2D372E-74ED-4950-A255-A6AD34685286}"/>
              </a:ext>
            </a:extLst>
          </p:cNvPr>
          <p:cNvSpPr txBox="1"/>
          <p:nvPr/>
        </p:nvSpPr>
        <p:spPr>
          <a:xfrm>
            <a:off x="1716533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7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4EDED5B-E75A-4859-8331-C15BD1221377}"/>
              </a:ext>
            </a:extLst>
          </p:cNvPr>
          <p:cNvSpPr/>
          <p:nvPr/>
        </p:nvSpPr>
        <p:spPr>
          <a:xfrm>
            <a:off x="1543902" y="2141715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7E67D1AF-73AD-4F05-8E09-02524DF1418F}"/>
              </a:ext>
            </a:extLst>
          </p:cNvPr>
          <p:cNvSpPr txBox="1"/>
          <p:nvPr/>
        </p:nvSpPr>
        <p:spPr>
          <a:xfrm>
            <a:off x="1455539" y="1420624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强化学习 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Wingdings" panose="05000000000000000000" pitchFamily="2" charset="2"/>
              </a:rPr>
              <a:t> </a:t>
            </a:r>
            <a:r>
              <a:rPr lang="zh-CN" altLang="en-US" dirty="0">
                <a:solidFill>
                  <a:srgbClr val="FF0000"/>
                </a:solidFill>
                <a:cs typeface="+mn-ea"/>
                <a:sym typeface="Wingdings" panose="05000000000000000000" pitchFamily="2" charset="2"/>
              </a:rPr>
              <a:t>试错学习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BC8E4C45-64A2-48AE-84FC-2F17661A0FAF}"/>
              </a:ext>
            </a:extLst>
          </p:cNvPr>
          <p:cNvSpPr txBox="1"/>
          <p:nvPr/>
        </p:nvSpPr>
        <p:spPr>
          <a:xfrm>
            <a:off x="1869877" y="2018188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心理学中的动物学习</a:t>
            </a:r>
            <a:endParaRPr lang="zh-CN" altLang="en-US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2F62D250-0762-42A7-A041-0F46B3430862}"/>
              </a:ext>
            </a:extLst>
          </p:cNvPr>
          <p:cNvSpPr txBox="1"/>
          <p:nvPr/>
        </p:nvSpPr>
        <p:spPr>
          <a:xfrm>
            <a:off x="1869877" y="2628671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最优控制的优化理论</a:t>
            </a:r>
            <a:endParaRPr lang="zh-CN" altLang="en-US" dirty="0"/>
          </a:p>
        </p:txBody>
      </p:sp>
      <p:sp>
        <p:nvSpPr>
          <p:cNvPr id="79" name="椭圆 78">
            <a:extLst>
              <a:ext uri="{FF2B5EF4-FFF2-40B4-BE49-F238E27FC236}">
                <a16:creationId xmlns:a16="http://schemas.microsoft.com/office/drawing/2014/main" id="{768B2E71-5B69-42B8-BB12-A05F6DF13D57}"/>
              </a:ext>
            </a:extLst>
          </p:cNvPr>
          <p:cNvSpPr/>
          <p:nvPr/>
        </p:nvSpPr>
        <p:spPr>
          <a:xfrm>
            <a:off x="1543902" y="2830678"/>
            <a:ext cx="90000" cy="90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465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强化学习介绍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6AFC2C02-3AC3-4578-A0B2-C4879D629F58}"/>
              </a:ext>
            </a:extLst>
          </p:cNvPr>
          <p:cNvSpPr txBox="1"/>
          <p:nvPr/>
        </p:nvSpPr>
        <p:spPr>
          <a:xfrm>
            <a:off x="8910648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4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7E67D1AF-73AD-4F05-8E09-02524DF1418F}"/>
              </a:ext>
            </a:extLst>
          </p:cNvPr>
          <p:cNvSpPr txBox="1"/>
          <p:nvPr/>
        </p:nvSpPr>
        <p:spPr>
          <a:xfrm>
            <a:off x="1455539" y="1420624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强化学习 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Wingdings" panose="05000000000000000000" pitchFamily="2" charset="2"/>
              </a:rPr>
              <a:t> 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Wingdings" panose="05000000000000000000" pitchFamily="2" charset="2"/>
              </a:rPr>
              <a:t>建模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84D053-A07E-4A45-B7CC-4B0C80E7B8C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64F26F4-0BA1-405A-9AB3-34170D6AE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761" y="2215188"/>
            <a:ext cx="7772400" cy="375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646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强化学习介绍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6AFC2C02-3AC3-4578-A0B2-C4879D629F58}"/>
              </a:ext>
            </a:extLst>
          </p:cNvPr>
          <p:cNvSpPr txBox="1"/>
          <p:nvPr/>
        </p:nvSpPr>
        <p:spPr>
          <a:xfrm>
            <a:off x="8910648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4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7E67D1AF-73AD-4F05-8E09-02524DF1418F}"/>
              </a:ext>
            </a:extLst>
          </p:cNvPr>
          <p:cNvSpPr txBox="1"/>
          <p:nvPr/>
        </p:nvSpPr>
        <p:spPr>
          <a:xfrm>
            <a:off x="1455539" y="1420624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强化学习 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Wingdings" panose="05000000000000000000" pitchFamily="2" charset="2"/>
              </a:rPr>
              <a:t> 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Wingdings" panose="05000000000000000000" pitchFamily="2" charset="2"/>
              </a:rPr>
              <a:t>建模</a:t>
            </a:r>
            <a:endParaRPr lang="zh-CN" altLang="en-US" dirty="0">
              <a:solidFill>
                <a:srgbClr val="00000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84D053-A07E-4A45-B7CC-4B0C80E7B8C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9079828-7F28-4B09-A07B-4D75D3EAF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016" y="2360094"/>
            <a:ext cx="5896026" cy="284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3876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DFB7B1-CA85-4647-BE0E-F383D6AEAA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66118" y="3196382"/>
            <a:ext cx="7459764" cy="830997"/>
          </a:xfrm>
        </p:spPr>
        <p:txBody>
          <a:bodyPr>
            <a:spAutoFit/>
          </a:bodyPr>
          <a:lstStyle/>
          <a:p>
            <a:r>
              <a:rPr lang="zh-CN" altLang="en-US" dirty="0"/>
              <a:t>强化学习基本概念</a:t>
            </a:r>
          </a:p>
        </p:txBody>
      </p:sp>
    </p:spTree>
    <p:extLst>
      <p:ext uri="{BB962C8B-B14F-4D97-AF65-F5344CB8AC3E}">
        <p14:creationId xmlns:p14="http://schemas.microsoft.com/office/powerpoint/2010/main" val="3710666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3E3FEB-EE11-4B49-A2D5-9802DDF277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强化学习基本概念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6AFC2C02-3AC3-4578-A0B2-C4879D629F58}"/>
              </a:ext>
            </a:extLst>
          </p:cNvPr>
          <p:cNvSpPr txBox="1"/>
          <p:nvPr/>
        </p:nvSpPr>
        <p:spPr>
          <a:xfrm>
            <a:off x="8910648" y="443428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流程</a:t>
            </a:r>
            <a:r>
              <a:rPr lang="en-US" altLang="zh-CN" dirty="0">
                <a:solidFill>
                  <a:srgbClr val="FFFFFF"/>
                </a:solidFill>
              </a:rPr>
              <a:t>4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690A5D11-CCE7-4431-B5DF-0F38AF003538}"/>
              </a:ext>
            </a:extLst>
          </p:cNvPr>
          <p:cNvSpPr/>
          <p:nvPr/>
        </p:nvSpPr>
        <p:spPr>
          <a:xfrm>
            <a:off x="1132182" y="1544022"/>
            <a:ext cx="144000" cy="144000"/>
          </a:xfrm>
          <a:prstGeom prst="ellipse">
            <a:avLst/>
          </a:prstGeom>
          <a:solidFill>
            <a:srgbClr val="455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7E67D1AF-73AD-4F05-8E09-02524DF1418F}"/>
              </a:ext>
            </a:extLst>
          </p:cNvPr>
          <p:cNvSpPr txBox="1"/>
          <p:nvPr/>
        </p:nvSpPr>
        <p:spPr>
          <a:xfrm>
            <a:off x="1455539" y="1420624"/>
            <a:ext cx="60971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强化学习基本环境 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Wingdings" panose="05000000000000000000" pitchFamily="2" charset="2"/>
              </a:rPr>
              <a:t>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Wingdings" panose="05000000000000000000" pitchFamily="2" charset="2"/>
              </a:rPr>
              <a:t>gym</a:t>
            </a:r>
            <a:endParaRPr lang="zh-CN" altLang="en-US" sz="2400" b="1" dirty="0">
              <a:solidFill>
                <a:srgbClr val="00000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84D053-A07E-4A45-B7CC-4B0C80E7B8C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E9E618-334C-4D6D-8709-EC88C91C2276}"/>
              </a:ext>
            </a:extLst>
          </p:cNvPr>
          <p:cNvSpPr txBox="1"/>
          <p:nvPr/>
        </p:nvSpPr>
        <p:spPr>
          <a:xfrm>
            <a:off x="1455539" y="1973625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hlinkClick r:id="rId2"/>
              </a:rPr>
              <a:t>Gymnasium Documentation (farama.org)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AC1588-64D1-4092-9E0B-37BCA0F6B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377" y="2452427"/>
            <a:ext cx="4297510" cy="360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938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80B3533-5BC5-4F8D-A482-B481CB77EC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42318" y="3196382"/>
            <a:ext cx="7307364" cy="830997"/>
          </a:xfrm>
        </p:spPr>
        <p:txBody>
          <a:bodyPr>
            <a:spAutoFit/>
          </a:bodyPr>
          <a:lstStyle/>
          <a:p>
            <a:r>
              <a:rPr lang="zh-CN" altLang="en-US" dirty="0"/>
              <a:t>马尔可夫决策过程</a:t>
            </a:r>
          </a:p>
        </p:txBody>
      </p:sp>
    </p:spTree>
    <p:extLst>
      <p:ext uri="{BB962C8B-B14F-4D97-AF65-F5344CB8AC3E}">
        <p14:creationId xmlns:p14="http://schemas.microsoft.com/office/powerpoint/2010/main" val="2143711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大工模板">
      <a:dk1>
        <a:srgbClr val="7F7F7F"/>
      </a:dk1>
      <a:lt1>
        <a:srgbClr val="8EAADB"/>
      </a:lt1>
      <a:dk2>
        <a:srgbClr val="172A4B"/>
      </a:dk2>
      <a:lt2>
        <a:srgbClr val="002060"/>
      </a:lt2>
      <a:accent1>
        <a:srgbClr val="4472C4"/>
      </a:accent1>
      <a:accent2>
        <a:srgbClr val="FFFFFF"/>
      </a:accent2>
      <a:accent3>
        <a:srgbClr val="034A90"/>
      </a:accent3>
      <a:accent4>
        <a:srgbClr val="334681"/>
      </a:accent4>
      <a:accent5>
        <a:srgbClr val="000000"/>
      </a:accent5>
      <a:accent6>
        <a:srgbClr val="455EAF"/>
      </a:accent6>
      <a:hlink>
        <a:srgbClr val="0563C1"/>
      </a:hlink>
      <a:folHlink>
        <a:srgbClr val="7030A0"/>
      </a:folHlink>
    </a:clrScheme>
    <a:fontScheme name="汇报PPT">
      <a:majorFont>
        <a:latin typeface="Times New Roman"/>
        <a:ea typeface="思源宋体 CN Medium"/>
        <a:cs typeface=""/>
      </a:majorFont>
      <a:minorFont>
        <a:latin typeface="Times New Roman"/>
        <a:ea typeface="思源宋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7283</TotalTime>
  <Words>2606</Words>
  <Application>Microsoft Office PowerPoint</Application>
  <PresentationFormat>宽屏</PresentationFormat>
  <Paragraphs>286</Paragraphs>
  <Slides>33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5" baseType="lpstr">
      <vt:lpstr>-apple-system</vt:lpstr>
      <vt:lpstr>Helvetica Neue</vt:lpstr>
      <vt:lpstr>等线</vt:lpstr>
      <vt:lpstr>思源宋体 CN</vt:lpstr>
      <vt:lpstr>思源宋体 CN ExtraLight</vt:lpstr>
      <vt:lpstr>思源宋体 CN Heavy</vt:lpstr>
      <vt:lpstr>思源宋体 CN Medium</vt:lpstr>
      <vt:lpstr>Arial</vt:lpstr>
      <vt:lpstr>Cambria Math</vt:lpstr>
      <vt:lpstr>Georgia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甘 涌泉</dc:creator>
  <cp:lastModifiedBy>Joker 宋</cp:lastModifiedBy>
  <cp:revision>364</cp:revision>
  <dcterms:created xsi:type="dcterms:W3CDTF">2022-02-16T00:05:00Z</dcterms:created>
  <dcterms:modified xsi:type="dcterms:W3CDTF">2024-06-06T10:58:25Z</dcterms:modified>
</cp:coreProperties>
</file>

<file path=docProps/thumbnail.jpeg>
</file>